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</p:sldMasterIdLst>
  <p:notesMasterIdLst>
    <p:notesMasterId r:id="rId51"/>
  </p:notesMasterIdLst>
  <p:sldIdLst>
    <p:sldId id="256" r:id="rId6"/>
    <p:sldId id="410" r:id="rId7"/>
    <p:sldId id="456" r:id="rId8"/>
    <p:sldId id="457" r:id="rId9"/>
    <p:sldId id="458" r:id="rId10"/>
    <p:sldId id="459" r:id="rId11"/>
    <p:sldId id="460" r:id="rId12"/>
    <p:sldId id="461" r:id="rId13"/>
    <p:sldId id="465" r:id="rId14"/>
    <p:sldId id="462" r:id="rId15"/>
    <p:sldId id="463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6" r:id="rId24"/>
    <p:sldId id="475" r:id="rId25"/>
    <p:sldId id="477" r:id="rId26"/>
    <p:sldId id="478" r:id="rId27"/>
    <p:sldId id="479" r:id="rId28"/>
    <p:sldId id="480" r:id="rId29"/>
    <p:sldId id="483" r:id="rId30"/>
    <p:sldId id="482" r:id="rId31"/>
    <p:sldId id="484" r:id="rId32"/>
    <p:sldId id="485" r:id="rId33"/>
    <p:sldId id="486" r:id="rId34"/>
    <p:sldId id="487" r:id="rId35"/>
    <p:sldId id="488" r:id="rId36"/>
    <p:sldId id="489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4FB6626-C734-4643-883F-F75FD5E7FF38}">
          <p14:sldIdLst>
            <p14:sldId id="256"/>
            <p14:sldId id="410"/>
            <p14:sldId id="456"/>
            <p14:sldId id="457"/>
            <p14:sldId id="458"/>
            <p14:sldId id="459"/>
            <p14:sldId id="460"/>
            <p14:sldId id="461"/>
            <p14:sldId id="465"/>
            <p14:sldId id="462"/>
            <p14:sldId id="463"/>
            <p14:sldId id="466"/>
            <p14:sldId id="467"/>
            <p14:sldId id="468"/>
            <p14:sldId id="469"/>
            <p14:sldId id="470"/>
            <p14:sldId id="471"/>
            <p14:sldId id="472"/>
            <p14:sldId id="476"/>
            <p14:sldId id="475"/>
            <p14:sldId id="477"/>
            <p14:sldId id="478"/>
            <p14:sldId id="479"/>
            <p14:sldId id="480"/>
            <p14:sldId id="483"/>
            <p14:sldId id="482"/>
            <p14:sldId id="484"/>
            <p14:sldId id="485"/>
            <p14:sldId id="486"/>
            <p14:sldId id="487"/>
            <p14:sldId id="488"/>
            <p14:sldId id="48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KHANG 20183772" userId="1cd065f7-6bf0-4a1e-a569-7c37dc078caf" providerId="ADAL" clId="{86D37D5D-1291-4861-90C9-3A80927695B9}"/>
    <pc:docChg chg="modSld">
      <pc:chgData name="NGUYEN VAN KHANG 20183772" userId="1cd065f7-6bf0-4a1e-a569-7c37dc078caf" providerId="ADAL" clId="{86D37D5D-1291-4861-90C9-3A80927695B9}" dt="2022-01-11T07:19:00.866" v="9" actId="1076"/>
      <pc:docMkLst>
        <pc:docMk/>
      </pc:docMkLst>
      <pc:sldChg chg="modSp mod">
        <pc:chgData name="NGUYEN VAN KHANG 20183772" userId="1cd065f7-6bf0-4a1e-a569-7c37dc078caf" providerId="ADAL" clId="{86D37D5D-1291-4861-90C9-3A80927695B9}" dt="2022-01-11T07:19:00.866" v="9" actId="1076"/>
        <pc:sldMkLst>
          <pc:docMk/>
          <pc:sldMk cId="1487859393" sldId="410"/>
        </pc:sldMkLst>
        <pc:spChg chg="mod">
          <ac:chgData name="NGUYEN VAN KHANG 20183772" userId="1cd065f7-6bf0-4a1e-a569-7c37dc078caf" providerId="ADAL" clId="{86D37D5D-1291-4861-90C9-3A80927695B9}" dt="2022-01-11T07:19:00.866" v="9" actId="1076"/>
          <ac:spMkLst>
            <pc:docMk/>
            <pc:sldMk cId="1487859393" sldId="410"/>
            <ac:spMk id="5" creationId="{55890839-6CEC-4B04-9DB1-B34CDC2E59F4}"/>
          </ac:spMkLst>
        </pc:spChg>
      </pc:sldChg>
      <pc:sldChg chg="modSp mod">
        <pc:chgData name="NGUYEN VAN KHANG 20183772" userId="1cd065f7-6bf0-4a1e-a569-7c37dc078caf" providerId="ADAL" clId="{86D37D5D-1291-4861-90C9-3A80927695B9}" dt="2022-01-11T06:55:28.769" v="3" actId="13926"/>
        <pc:sldMkLst>
          <pc:docMk/>
          <pc:sldMk cId="2052018071" sldId="487"/>
        </pc:sldMkLst>
        <pc:spChg chg="mod">
          <ac:chgData name="NGUYEN VAN KHANG 20183772" userId="1cd065f7-6bf0-4a1e-a569-7c37dc078caf" providerId="ADAL" clId="{86D37D5D-1291-4861-90C9-3A80927695B9}" dt="2022-01-11T06:55:28.769" v="3" actId="13926"/>
          <ac:spMkLst>
            <pc:docMk/>
            <pc:sldMk cId="2052018071" sldId="487"/>
            <ac:spMk id="5" creationId="{00000000-0000-0000-0000-000000000000}"/>
          </ac:spMkLst>
        </pc:spChg>
      </pc:sldChg>
      <pc:sldChg chg="modSp mod">
        <pc:chgData name="NGUYEN VAN KHANG 20183772" userId="1cd065f7-6bf0-4a1e-a569-7c37dc078caf" providerId="ADAL" clId="{86D37D5D-1291-4861-90C9-3A80927695B9}" dt="2022-01-11T06:41:38.586" v="1" actId="13926"/>
        <pc:sldMkLst>
          <pc:docMk/>
          <pc:sldMk cId="279361254" sldId="488"/>
        </pc:sldMkLst>
        <pc:spChg chg="mod">
          <ac:chgData name="NGUYEN VAN KHANG 20183772" userId="1cd065f7-6bf0-4a1e-a569-7c37dc078caf" providerId="ADAL" clId="{86D37D5D-1291-4861-90C9-3A80927695B9}" dt="2022-01-11T06:41:38.586" v="1" actId="13926"/>
          <ac:spMkLst>
            <pc:docMk/>
            <pc:sldMk cId="279361254" sldId="488"/>
            <ac:spMk id="5" creationId="{00000000-0000-0000-0000-000000000000}"/>
          </ac:spMkLst>
        </pc:spChg>
      </pc:sldChg>
      <pc:sldChg chg="modSp mod">
        <pc:chgData name="NGUYEN VAN KHANG 20183772" userId="1cd065f7-6bf0-4a1e-a569-7c37dc078caf" providerId="ADAL" clId="{86D37D5D-1291-4861-90C9-3A80927695B9}" dt="2022-01-11T06:52:49.758" v="2" actId="13926"/>
        <pc:sldMkLst>
          <pc:docMk/>
          <pc:sldMk cId="439626935" sldId="489"/>
        </pc:sldMkLst>
        <pc:spChg chg="mod">
          <ac:chgData name="NGUYEN VAN KHANG 20183772" userId="1cd065f7-6bf0-4a1e-a569-7c37dc078caf" providerId="ADAL" clId="{86D37D5D-1291-4861-90C9-3A80927695B9}" dt="2022-01-11T06:52:49.758" v="2" actId="13926"/>
          <ac:spMkLst>
            <pc:docMk/>
            <pc:sldMk cId="439626935" sldId="489"/>
            <ac:spMk id="5" creationId="{00000000-0000-0000-0000-000000000000}"/>
          </ac:spMkLst>
        </pc:spChg>
      </pc:sldChg>
      <pc:sldChg chg="modSp mod">
        <pc:chgData name="NGUYEN VAN KHANG 20183772" userId="1cd065f7-6bf0-4a1e-a569-7c37dc078caf" providerId="ADAL" clId="{86D37D5D-1291-4861-90C9-3A80927695B9}" dt="2022-01-11T07:07:52.804" v="6" actId="20577"/>
        <pc:sldMkLst>
          <pc:docMk/>
          <pc:sldMk cId="1060019635" sldId="492"/>
        </pc:sldMkLst>
        <pc:spChg chg="mod">
          <ac:chgData name="NGUYEN VAN KHANG 20183772" userId="1cd065f7-6bf0-4a1e-a569-7c37dc078caf" providerId="ADAL" clId="{86D37D5D-1291-4861-90C9-3A80927695B9}" dt="2022-01-11T07:07:52.804" v="6" actId="20577"/>
          <ac:spMkLst>
            <pc:docMk/>
            <pc:sldMk cId="1060019635" sldId="492"/>
            <ac:spMk id="5" creationId="{00000000-0000-0000-0000-000000000000}"/>
          </ac:spMkLst>
        </pc:spChg>
      </pc:sldChg>
      <pc:sldChg chg="modSp mod">
        <pc:chgData name="NGUYEN VAN KHANG 20183772" userId="1cd065f7-6bf0-4a1e-a569-7c37dc078caf" providerId="ADAL" clId="{86D37D5D-1291-4861-90C9-3A80927695B9}" dt="2022-01-11T07:08:22.161" v="8" actId="1076"/>
        <pc:sldMkLst>
          <pc:docMk/>
          <pc:sldMk cId="1601376545" sldId="493"/>
        </pc:sldMkLst>
        <pc:spChg chg="mod">
          <ac:chgData name="NGUYEN VAN KHANG 20183772" userId="1cd065f7-6bf0-4a1e-a569-7c37dc078caf" providerId="ADAL" clId="{86D37D5D-1291-4861-90C9-3A80927695B9}" dt="2022-01-11T07:08:22.161" v="8" actId="1076"/>
          <ac:spMkLst>
            <pc:docMk/>
            <pc:sldMk cId="1601376545" sldId="493"/>
            <ac:spMk id="12" creationId="{00000000-0000-0000-0000-000000000000}"/>
          </ac:spMkLst>
        </pc:spChg>
      </pc:sldChg>
    </pc:docChg>
  </pc:docChgLst>
  <pc:docChgLst>
    <pc:chgData name="NGUYEN VAN KHANG 20183772" userId="1cd065f7-6bf0-4a1e-a569-7c37dc078caf" providerId="ADAL" clId="{4D653202-090E-4918-A2DE-232A7FCCB364}"/>
    <pc:docChg chg="modSld">
      <pc:chgData name="NGUYEN VAN KHANG 20183772" userId="1cd065f7-6bf0-4a1e-a569-7c37dc078caf" providerId="ADAL" clId="{4D653202-090E-4918-A2DE-232A7FCCB364}" dt="2022-02-20T10:17:47.424" v="0" actId="13926"/>
      <pc:docMkLst>
        <pc:docMk/>
      </pc:docMkLst>
      <pc:sldChg chg="modSp mod">
        <pc:chgData name="NGUYEN VAN KHANG 20183772" userId="1cd065f7-6bf0-4a1e-a569-7c37dc078caf" providerId="ADAL" clId="{4D653202-090E-4918-A2DE-232A7FCCB364}" dt="2022-02-20T10:17:47.424" v="0" actId="13926"/>
        <pc:sldMkLst>
          <pc:docMk/>
          <pc:sldMk cId="831741554" sldId="491"/>
        </pc:sldMkLst>
        <pc:spChg chg="mod">
          <ac:chgData name="NGUYEN VAN KHANG 20183772" userId="1cd065f7-6bf0-4a1e-a569-7c37dc078caf" providerId="ADAL" clId="{4D653202-090E-4918-A2DE-232A7FCCB364}" dt="2022-02-20T10:17:47.424" v="0" actId="13926"/>
          <ac:spMkLst>
            <pc:docMk/>
            <pc:sldMk cId="831741554" sldId="491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AFE41-CE98-A949-8B9B-DC578D1DA8F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2672B-209C-2443-887C-2A82D1A07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7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4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2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99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6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2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97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4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58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09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50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1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4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77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5108-AB35-4433-8F19-4A27CCF14B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7584-2750-4CC4-AADF-B0C45732AAA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35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914400"/>
            <a:ext cx="5686305" cy="5005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80" y="914400"/>
            <a:ext cx="5406436" cy="5005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58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867905"/>
            <a:ext cx="5500326" cy="5238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41" y="867905"/>
            <a:ext cx="5964376" cy="5238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46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TẠO DÃY SỐ NGẪU NHIÊN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và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TIẾN TRÌNH NGẪU NHIÊN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trọng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đánh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truyền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Do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IP packet </a:t>
            </a:r>
            <a:r>
              <a:rPr lang="en-US" sz="2400" dirty="0" err="1">
                <a:latin typeface="+mn-lt"/>
              </a:rPr>
              <a:t>tại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routers, </a:t>
            </a:r>
            <a:r>
              <a:rPr lang="en-US" sz="2400" dirty="0" err="1">
                <a:latin typeface="+mn-lt"/>
              </a:rPr>
              <a:t>hoặc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frame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 LAN, </a:t>
            </a:r>
            <a:r>
              <a:rPr lang="en-US" sz="2400" dirty="0" err="1">
                <a:latin typeface="+mn-lt"/>
              </a:rPr>
              <a:t>hoặc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gọi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tổng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bộ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phát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tuân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xác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bố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cho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trước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Rất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xác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thường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thế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bằng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bước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thực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hiện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khi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tạo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dẫy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tiến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ngẫu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nhiên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hữu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này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Kiểm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tra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83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TẠO CÁC SỐ NGẪU NHIÊN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Phương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Phương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dư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Đánh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giá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này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giản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Luật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trước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Chu </a:t>
            </a:r>
            <a:r>
              <a:rPr lang="en-US" sz="2400" dirty="0" err="1">
                <a:latin typeface="+mn-lt"/>
              </a:rPr>
              <a:t>kỳ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lặp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dài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348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TẠO SỐ NGẪU NHIÊN BẰNG PHƯƠNG PHÁP TUYẾN TÍNH: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Giả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a, c, m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z</a:t>
            </a:r>
            <a:r>
              <a:rPr lang="en-US" sz="2400" baseline="-25000" dirty="0">
                <a:latin typeface="+mn-lt"/>
              </a:rPr>
              <a:t>0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i="1" dirty="0">
                <a:latin typeface="+mn-lt"/>
              </a:rPr>
              <a:t>z</a:t>
            </a:r>
            <a:r>
              <a:rPr lang="en-US" sz="2400" i="1" baseline="-25000" dirty="0">
                <a:latin typeface="+mn-lt"/>
              </a:rPr>
              <a:t>i+1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z</a:t>
            </a:r>
            <a:r>
              <a:rPr lang="en-US" sz="2400" i="1" baseline="-25000" dirty="0" err="1">
                <a:latin typeface="+mn-lt"/>
              </a:rPr>
              <a:t>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như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i="1" dirty="0">
                <a:latin typeface="+mn-lt"/>
              </a:rPr>
              <a:t>z</a:t>
            </a:r>
            <a:r>
              <a:rPr lang="en-US" sz="2400" i="1" baseline="-25000" dirty="0">
                <a:latin typeface="+mn-lt"/>
              </a:rPr>
              <a:t>i+1 </a:t>
            </a:r>
            <a:r>
              <a:rPr lang="en-US" sz="2400" i="1" dirty="0">
                <a:latin typeface="+mn-lt"/>
              </a:rPr>
              <a:t>= (</a:t>
            </a:r>
            <a:r>
              <a:rPr lang="en-US" sz="2400" i="1" dirty="0" err="1">
                <a:latin typeface="+mn-lt"/>
              </a:rPr>
              <a:t>az</a:t>
            </a:r>
            <a:r>
              <a:rPr lang="en-US" sz="2400" i="1" baseline="-25000" dirty="0" err="1">
                <a:latin typeface="+mn-lt"/>
              </a:rPr>
              <a:t>i</a:t>
            </a:r>
            <a:r>
              <a:rPr lang="en-US" sz="2400" i="1" dirty="0" err="1">
                <a:latin typeface="+mn-lt"/>
              </a:rPr>
              <a:t>+c</a:t>
            </a:r>
            <a:r>
              <a:rPr lang="en-US" sz="2400" i="1" dirty="0">
                <a:latin typeface="+mn-lt"/>
              </a:rPr>
              <a:t>) modulo m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m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bắt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mới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m=16, c=7 </a:t>
            </a:r>
            <a:r>
              <a:rPr lang="en-US" sz="2400" i="1" dirty="0" err="1">
                <a:latin typeface="+mn-lt"/>
              </a:rPr>
              <a:t>và</a:t>
            </a:r>
            <a:r>
              <a:rPr lang="en-US" sz="2400" i="1" dirty="0">
                <a:latin typeface="+mn-lt"/>
              </a:rPr>
              <a:t> a=5 </a:t>
            </a:r>
            <a:r>
              <a:rPr lang="en-US" sz="2400" dirty="0" err="1">
                <a:latin typeface="+mn-lt"/>
              </a:rPr>
              <a:t>thì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: </a:t>
            </a:r>
            <a:r>
              <a:rPr lang="en-US" sz="2400" i="1" dirty="0">
                <a:latin typeface="+mn-lt"/>
              </a:rPr>
              <a:t>0, 7, 10, 9, 4, 11, 14</a:t>
            </a:r>
            <a:endParaRPr lang="en-US" sz="22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Chu </a:t>
            </a:r>
            <a:r>
              <a:rPr lang="en-US" sz="2400" dirty="0" err="1">
                <a:latin typeface="+mn-lt"/>
              </a:rPr>
              <a:t>kỳ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ngắn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đảm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bảo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54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TẠO SỐ NGẪU NHIÊN BẰNG PHƯƠNG PHÁP CỘNG ĐỒNG DƯ: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>
                    <a:latin typeface="+mn-lt"/>
                  </a:rPr>
                  <a:t>Chu </a:t>
                </a:r>
                <a:r>
                  <a:rPr lang="en-US" sz="2400" dirty="0" err="1">
                    <a:latin typeface="+mn-lt"/>
                  </a:rPr>
                  <a:t>kỳ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dẫy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số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ngẫu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nhiên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này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khá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ngắn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Tính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ngẫu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nhiên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không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đảm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bảo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Phương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pháp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cộng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đồng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dư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giúp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tạo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ra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dẫy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ngẫu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nhiên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có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chu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kỳ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dài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hơn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Zi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tạo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ra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từ</a:t>
                </a:r>
                <a:r>
                  <a:rPr lang="en-US" sz="2400" dirty="0">
                    <a:latin typeface="+mn-lt"/>
                  </a:rPr>
                  <a:t> z</a:t>
                </a:r>
                <a:r>
                  <a:rPr lang="en-US" sz="2400" baseline="-25000" dirty="0">
                    <a:latin typeface="+mn-lt"/>
                  </a:rPr>
                  <a:t>i-1</a:t>
                </a:r>
                <a:r>
                  <a:rPr lang="en-US" sz="2400" dirty="0">
                    <a:latin typeface="+mn-lt"/>
                  </a:rPr>
                  <a:t>, z</a:t>
                </a:r>
                <a:r>
                  <a:rPr lang="en-US" sz="2400" baseline="-25000" dirty="0">
                    <a:latin typeface="+mn-lt"/>
                  </a:rPr>
                  <a:t>i-2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và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z</a:t>
                </a:r>
                <a:r>
                  <a:rPr lang="en-US" sz="2400" baseline="-25000" dirty="0" err="1">
                    <a:latin typeface="+mn-lt"/>
                  </a:rPr>
                  <a:t>i</a:t>
                </a:r>
                <a:r>
                  <a:rPr lang="en-US" sz="2400" baseline="-25000" dirty="0">
                    <a:latin typeface="+mn-lt"/>
                  </a:rPr>
                  <a:t>-k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theo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công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thức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sau</a:t>
                </a:r>
                <a:r>
                  <a:rPr lang="en-US" sz="2400" dirty="0">
                    <a:latin typeface="+mn-lt"/>
                  </a:rPr>
                  <a:t>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is-IS" sz="2400" i="0" dirty="0" smtClean="0">
                            <a:latin typeface="Cambria Math" charset="0"/>
                          </a:rPr>
                          <m:t>i</m:t>
                        </m:r>
                        <m:r>
                          <a:rPr lang="is-IS" sz="2400" i="0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s-IS" sz="2400" i="0" dirty="0">
                            <a:latin typeface="Cambria Math" charset="0"/>
                          </a:rPr>
                          <m:t>k</m:t>
                        </m:r>
                      </m:sup>
                      <m:e>
                        <m:r>
                          <a:rPr lang="vi-VN" sz="2400" b="0" i="0" dirty="0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charset="0"/>
                              </a:rPr>
                              <m:t>i</m:t>
                            </m:r>
                            <m:r>
                              <a:rPr lang="en-US" sz="2400" i="0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charset="0"/>
                              </a:rPr>
                              <m:t>j</m:t>
                            </m:r>
                          </m:sub>
                        </m:sSub>
                        <m:r>
                          <a:rPr lang="vi-VN" sz="2400" b="0" i="0" dirty="0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latin typeface="+mn-lt"/>
                  </a:rPr>
                  <a:t>modulo m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i="1" dirty="0">
                    <a:latin typeface="+mn-lt"/>
                  </a:rPr>
                  <a:t>z</a:t>
                </a:r>
                <a:r>
                  <a:rPr lang="en-US" sz="2400" i="1" baseline="-25000" dirty="0">
                    <a:latin typeface="+mn-lt"/>
                  </a:rPr>
                  <a:t>0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đến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>
                    <a:latin typeface="+mn-lt"/>
                  </a:rPr>
                  <a:t>z</a:t>
                </a:r>
                <a:r>
                  <a:rPr lang="en-US" sz="2400" i="1" baseline="-25000" dirty="0">
                    <a:latin typeface="+mn-lt"/>
                  </a:rPr>
                  <a:t>k-1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tạo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bởi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phương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pháp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tuyến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tính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Ví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dụ</a:t>
                </a:r>
                <a:r>
                  <a:rPr lang="en-US" sz="2400" dirty="0">
                    <a:latin typeface="+mn-lt"/>
                  </a:rPr>
                  <a:t>: </a:t>
                </a:r>
                <a:r>
                  <a:rPr lang="en-US" sz="2400" i="1" dirty="0">
                    <a:latin typeface="+mn-lt"/>
                  </a:rPr>
                  <a:t>k=7, a</a:t>
                </a:r>
                <a:r>
                  <a:rPr lang="en-US" sz="2400" i="1" baseline="-25000" dirty="0">
                    <a:latin typeface="+mn-lt"/>
                  </a:rPr>
                  <a:t>1</a:t>
                </a:r>
                <a:r>
                  <a:rPr lang="en-US" sz="2400" i="1" dirty="0">
                    <a:latin typeface="+mn-lt"/>
                  </a:rPr>
                  <a:t>=a</a:t>
                </a:r>
                <a:r>
                  <a:rPr lang="en-US" sz="2400" i="1" baseline="-25000" dirty="0">
                    <a:latin typeface="+mn-lt"/>
                  </a:rPr>
                  <a:t>7</a:t>
                </a:r>
                <a:r>
                  <a:rPr lang="en-US" sz="2400" i="1" dirty="0">
                    <a:latin typeface="+mn-lt"/>
                  </a:rPr>
                  <a:t>=1, a</a:t>
                </a:r>
                <a:r>
                  <a:rPr lang="en-US" sz="2400" i="1" baseline="-25000" dirty="0">
                    <a:latin typeface="+mn-lt"/>
                  </a:rPr>
                  <a:t>2</a:t>
                </a:r>
                <a:r>
                  <a:rPr lang="en-US" sz="2400" i="1" dirty="0">
                    <a:latin typeface="+mn-lt"/>
                  </a:rPr>
                  <a:t>=a</a:t>
                </a:r>
                <a:r>
                  <a:rPr lang="en-US" sz="2400" i="1" baseline="-25000" dirty="0">
                    <a:latin typeface="+mn-lt"/>
                  </a:rPr>
                  <a:t>3</a:t>
                </a:r>
                <a:r>
                  <a:rPr lang="en-US" sz="2400" i="1" dirty="0">
                    <a:latin typeface="+mn-lt"/>
                  </a:rPr>
                  <a:t>=a</a:t>
                </a:r>
                <a:r>
                  <a:rPr lang="en-US" sz="2400" i="1" baseline="-25000" dirty="0">
                    <a:latin typeface="+mn-lt"/>
                  </a:rPr>
                  <a:t>4</a:t>
                </a:r>
                <a:r>
                  <a:rPr lang="en-US" sz="2400" i="1" dirty="0">
                    <a:latin typeface="+mn-lt"/>
                  </a:rPr>
                  <a:t>=a</a:t>
                </a:r>
                <a:r>
                  <a:rPr lang="en-US" sz="2400" i="1" baseline="-25000" dirty="0">
                    <a:latin typeface="+mn-lt"/>
                  </a:rPr>
                  <a:t>5</a:t>
                </a:r>
                <a:r>
                  <a:rPr lang="en-US" sz="2400" i="1" dirty="0">
                    <a:latin typeface="+mn-lt"/>
                  </a:rPr>
                  <a:t>=a</a:t>
                </a:r>
                <a:r>
                  <a:rPr lang="en-US" sz="2400" i="1" baseline="-25000" dirty="0">
                    <a:latin typeface="+mn-lt"/>
                  </a:rPr>
                  <a:t>6</a:t>
                </a:r>
                <a:r>
                  <a:rPr lang="en-US" sz="2400" i="1" dirty="0">
                    <a:latin typeface="+mn-lt"/>
                  </a:rPr>
                  <a:t>=0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Sử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dụng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dẫy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số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ngẫu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nhiên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>
                    <a:latin typeface="+mn-lt"/>
                  </a:rPr>
                  <a:t>0, 7, 10, 9, 4, 11, 14</a:t>
                </a:r>
                <a:endParaRPr lang="en-US" sz="22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Giá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trị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tiếp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theo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là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>
                    <a:latin typeface="+mn-lt"/>
                  </a:rPr>
                  <a:t>(14+0) modulo 16 = 14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Dẫy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nhận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fi-FI" sz="2400" i="1" dirty="0">
                    <a:latin typeface="+mn-lt"/>
                  </a:rPr>
                  <a:t>0, 7, 10, 9, 4, 11, 14, 14, 5, 15, 8, 12, 7, 5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Độ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dài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chu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kỳ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được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giới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hạn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bởi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is-IS" sz="2400" i="1" dirty="0">
                    <a:latin typeface="+mn-lt"/>
                  </a:rPr>
                  <a:t>16</a:t>
                </a:r>
                <a:r>
                  <a:rPr lang="is-IS" sz="2400" i="1" baseline="30000" dirty="0">
                    <a:latin typeface="+mn-lt"/>
                  </a:rPr>
                  <a:t>7</a:t>
                </a:r>
                <a:r>
                  <a:rPr lang="is-IS" sz="2400" i="1" dirty="0">
                    <a:latin typeface="+mn-lt"/>
                  </a:rPr>
                  <a:t> – 1 = 1268435455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Việc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lựa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chọn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các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tham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số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ban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đầu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hay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còn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gọi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là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các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mầm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là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rất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quan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trọng</a:t>
                </a:r>
                <a:endParaRPr lang="fi-FI" sz="2400" dirty="0"/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fi-FI" sz="24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blipFill rotWithShape="0">
                <a:blip r:embed="rId2"/>
                <a:stretch>
                  <a:fillRect l="-727" t="-22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96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ĐÁNH GIÁ THỐNG KÊ KẾT QUẢ MÔ PHỎNG: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Xét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thực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tế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đánh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giá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bằng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phương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pháp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mô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phỏng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sự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kiện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rời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rạc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Khi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mô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phỏng</a:t>
                </a:r>
                <a:r>
                  <a:rPr lang="fi-FI" sz="2400" dirty="0">
                    <a:latin typeface="+mn-lt"/>
                  </a:rPr>
                  <a:t>, </a:t>
                </a:r>
                <a:r>
                  <a:rPr lang="fi-FI" sz="2400" dirty="0" err="1">
                    <a:latin typeface="+mn-lt"/>
                  </a:rPr>
                  <a:t>các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sự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kiện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được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gán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nhãn</a:t>
                </a:r>
                <a:endParaRPr lang="fi-FI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Kết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quả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nhận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được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của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chương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trình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mô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phỏng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được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lưu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vào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tệp</a:t>
                </a:r>
                <a:endParaRPr lang="fi-FI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Để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đánh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giá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hiệu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năng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của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hệ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thống</a:t>
                </a:r>
                <a:r>
                  <a:rPr lang="fi-FI" sz="2400" dirty="0">
                    <a:latin typeface="+mn-lt"/>
                  </a:rPr>
                  <a:t>, </a:t>
                </a:r>
                <a:r>
                  <a:rPr lang="fi-FI" sz="2400" dirty="0" err="1">
                    <a:latin typeface="+mn-lt"/>
                  </a:rPr>
                  <a:t>cần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xử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lý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thông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kê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kết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quả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này</a:t>
                </a:r>
                <a:endParaRPr lang="fi-FI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fi-FI" sz="2400" dirty="0" err="1">
                    <a:latin typeface="+mn-lt"/>
                  </a:rPr>
                  <a:t>Phân</a:t>
                </a:r>
                <a:r>
                  <a:rPr lang="fi-FI" sz="2400" dirty="0">
                    <a:latin typeface="+mn-lt"/>
                  </a:rPr>
                  <a:t> </a:t>
                </a:r>
                <a:r>
                  <a:rPr lang="fi-FI" sz="2400" dirty="0" err="1">
                    <a:latin typeface="+mn-lt"/>
                  </a:rPr>
                  <a:t>loại</a:t>
                </a:r>
                <a:r>
                  <a:rPr lang="fi-FI" sz="2400" dirty="0">
                    <a:latin typeface="+mn-lt"/>
                  </a:rPr>
                  <a:t>:</a:t>
                </a: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fi-FI" sz="2200" dirty="0" err="1">
                    <a:latin typeface="+mn-lt"/>
                  </a:rPr>
                  <a:t>Đo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đạc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do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người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dùng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thực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hiện</a:t>
                </a:r>
                <a:endParaRPr lang="fi-FI" sz="2200" dirty="0">
                  <a:latin typeface="+mn-lt"/>
                </a:endParaRPr>
              </a:p>
              <a:p>
                <a:pPr marL="1257300" lvl="2" indent="-342900" algn="l">
                  <a:buFont typeface="Courier New" charset="0"/>
                  <a:buChar char="o"/>
                </a:pPr>
                <a:r>
                  <a:rPr lang="fi-FI" sz="2200" dirty="0" err="1">
                    <a:latin typeface="+mn-lt"/>
                  </a:rPr>
                  <a:t>Đo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đạc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do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hệ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thống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thực</a:t>
                </a:r>
                <a:r>
                  <a:rPr lang="fi-FI" sz="2200" dirty="0">
                    <a:latin typeface="+mn-lt"/>
                  </a:rPr>
                  <a:t> </a:t>
                </a:r>
                <a:r>
                  <a:rPr lang="fi-FI" sz="2200" dirty="0" err="1">
                    <a:latin typeface="+mn-lt"/>
                  </a:rPr>
                  <a:t>hiện</a:t>
                </a:r>
                <a:endParaRPr lang="en-US" sz="2200" dirty="0"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CÁC KẾT QUẢ THU ĐƯỢC </a:t>
                </a:r>
                <a:r>
                  <a:rPr lang="mr-IN" sz="2400" dirty="0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ĐO ĐẠC DO NGƯỜI DÙNG THỰC HIỆN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Người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dùng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quan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sát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tham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số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trong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một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gian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dài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Ví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dụ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tính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toán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gian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lưu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lại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yêu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trong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r>
                  <a:rPr lang="en-US" sz="2400" dirty="0">
                    <a:latin typeface="+mn-lt"/>
                  </a:rPr>
                  <a:t>: </a:t>
                </a:r>
                <a:r>
                  <a:rPr lang="en-US" sz="2400" i="1" dirty="0">
                    <a:latin typeface="+mn-lt"/>
                  </a:rPr>
                  <a:t>t = t</a:t>
                </a:r>
                <a:r>
                  <a:rPr lang="en-US" sz="2400" i="1" baseline="-25000" dirty="0">
                    <a:latin typeface="+mn-lt"/>
                  </a:rPr>
                  <a:t>d </a:t>
                </a:r>
                <a:r>
                  <a:rPr lang="mr-IN" sz="2400" i="1" dirty="0">
                    <a:latin typeface="+mn-lt"/>
                  </a:rPr>
                  <a:t>–</a:t>
                </a:r>
                <a:r>
                  <a:rPr lang="en-US" sz="2400" i="1" dirty="0">
                    <a:latin typeface="+mn-lt"/>
                  </a:rPr>
                  <a:t> t</a:t>
                </a:r>
                <a:r>
                  <a:rPr lang="en-US" sz="2400" i="1" baseline="-25000" dirty="0">
                    <a:latin typeface="+mn-lt"/>
                  </a:rPr>
                  <a:t>a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i="1" dirty="0" err="1">
                    <a:latin typeface="+mn-lt"/>
                  </a:rPr>
                  <a:t>Trung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bình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của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thời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gian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lưu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lại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của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yêu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cầu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trong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hệ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thống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này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là</a:t>
                </a:r>
                <a:r>
                  <a:rPr lang="en-US" sz="2400" i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is-IS" sz="2400" i="1" smtClean="0">
                            <a:latin typeface="Cambria Math" charset="0"/>
                          </a:rPr>
                          <m:t>𝑖</m:t>
                        </m:r>
                        <m:r>
                          <a:rPr lang="is-IS" sz="240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sz="24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is-IS" sz="2400" i="1">
                            <a:latin typeface="Cambria Math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400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sz="2000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fi-FI" sz="24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blipFill rotWithShape="0">
                <a:blip r:embed="rId2"/>
                <a:stretch>
                  <a:fillRect l="-727" t="-1593" b="-134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31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CÁC KẾT QUẢ THU ĐƯỢC </a:t>
                </a:r>
                <a:r>
                  <a:rPr lang="mr-IN" sz="2400" dirty="0">
                    <a:solidFill>
                      <a:srgbClr val="FF0000"/>
                    </a:solidFill>
                    <a:latin typeface="+mn-lt"/>
                  </a:rPr>
                  <a:t>–</a:t>
                </a:r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ĐO ĐẠC DO HỆ THỐNG THỰC HIỆN: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>
                    <a:latin typeface="+mn-lt"/>
                  </a:rPr>
                  <a:t>Quan </a:t>
                </a:r>
                <a:r>
                  <a:rPr lang="en-US" sz="2400" dirty="0" err="1">
                    <a:latin typeface="+mn-lt"/>
                  </a:rPr>
                  <a:t>sát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trạng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thái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Đo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xác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suất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để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một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hàng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đợi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bận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Thời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điểm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yêu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tiên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vào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hàng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đợi</a:t>
                </a:r>
                <a:r>
                  <a:rPr lang="en-US" sz="2400" dirty="0">
                    <a:latin typeface="+mn-lt"/>
                  </a:rPr>
                  <a:t>: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i="1" baseline="-25000" dirty="0" err="1">
                    <a:latin typeface="+mn-lt"/>
                  </a:rPr>
                  <a:t>b</a:t>
                </a:r>
                <a:endParaRPr lang="en-US" sz="2400" i="1" baseline="-250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Thời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điểm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hàng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đợi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bị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đầy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i="1" baseline="-25000" dirty="0" err="1">
                    <a:latin typeface="+mn-lt"/>
                  </a:rPr>
                  <a:t>f</a:t>
                </a:r>
                <a:endParaRPr lang="en-US" sz="2400" i="1" baseline="-250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Thời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gian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hàng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đợi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bận</a:t>
                </a:r>
                <a:r>
                  <a:rPr lang="en-US" sz="2400" dirty="0">
                    <a:latin typeface="+mn-lt"/>
                  </a:rPr>
                  <a:t>: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i="1" baseline="-25000" dirty="0" err="1">
                    <a:latin typeface="+mn-lt"/>
                  </a:rPr>
                  <a:t>f</a:t>
                </a:r>
                <a:r>
                  <a:rPr lang="en-US" sz="2400" i="1" baseline="-25000" dirty="0">
                    <a:latin typeface="+mn-lt"/>
                  </a:rPr>
                  <a:t>  </a:t>
                </a:r>
                <a:r>
                  <a:rPr lang="mr-IN" sz="2400" i="1" dirty="0">
                    <a:latin typeface="+mn-lt"/>
                  </a:rPr>
                  <a:t>–</a:t>
                </a:r>
                <a:r>
                  <a:rPr lang="en-US" sz="2400" i="1" dirty="0">
                    <a:latin typeface="+mn-lt"/>
                  </a:rPr>
                  <a:t> </a:t>
                </a:r>
                <a:r>
                  <a:rPr lang="en-US" sz="2400" i="1" dirty="0" err="1">
                    <a:latin typeface="+mn-lt"/>
                  </a:rPr>
                  <a:t>t</a:t>
                </a:r>
                <a:r>
                  <a:rPr lang="en-US" sz="2400" i="1" baseline="-25000" dirty="0" err="1">
                    <a:latin typeface="+mn-lt"/>
                  </a:rPr>
                  <a:t>b</a:t>
                </a:r>
                <a:r>
                  <a:rPr lang="en-US" sz="2400" i="1" baseline="-25000" dirty="0">
                    <a:latin typeface="+mn-lt"/>
                  </a:rPr>
                  <a:t> </a:t>
                </a:r>
                <a:endParaRPr lang="en-US" sz="24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Xác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suất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hàng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đợi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bị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đầy</a:t>
                </a:r>
                <a:r>
                  <a:rPr lang="en-US" sz="24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s-I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s-I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s-I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LOẠI BỎ CÁC KẾT QUẢ CHUYỂN TIẾP BAN ĐẦU: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Cần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quan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sát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đã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đạt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đến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trạng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thái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tĩnh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Việc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quan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sát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en-US" sz="2400" dirty="0" err="1">
                    <a:latin typeface="+mn-lt"/>
                  </a:rPr>
                  <a:t>đo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tham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số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lúc</a:t>
                </a:r>
                <a:r>
                  <a:rPr lang="en-US" sz="2400" dirty="0">
                    <a:latin typeface="+mn-lt"/>
                  </a:rPr>
                  <a:t> ban </a:t>
                </a:r>
                <a:r>
                  <a:rPr lang="en-US" sz="2400" dirty="0" err="1">
                    <a:latin typeface="+mn-lt"/>
                  </a:rPr>
                  <a:t>đầu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không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mang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lại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kết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luận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chính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xác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về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hiệu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năng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hệ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thống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r>
                  <a:rPr lang="en-US" sz="2400" dirty="0" err="1">
                    <a:latin typeface="+mn-lt"/>
                  </a:rPr>
                  <a:t>Số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liệu</a:t>
                </a:r>
                <a:r>
                  <a:rPr lang="en-US" sz="2400" dirty="0">
                    <a:latin typeface="+mn-lt"/>
                  </a:rPr>
                  <a:t> ban </a:t>
                </a:r>
                <a:r>
                  <a:rPr lang="en-US" sz="2400" dirty="0" err="1">
                    <a:latin typeface="+mn-lt"/>
                  </a:rPr>
                  <a:t>đầu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được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bỏ</a:t>
                </a:r>
                <a:r>
                  <a:rPr lang="en-US" sz="2400" dirty="0">
                    <a:latin typeface="+mn-lt"/>
                  </a:rPr>
                  <a:t> qua </a:t>
                </a: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4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400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sz="2000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fi-FI" sz="2400" i="1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blipFill rotWithShape="0">
                <a:blip r:embed="rId2"/>
                <a:stretch>
                  <a:fillRect l="-727" t="-1593" b="-22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4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LOẠI BỎ CÁC KẾT QUẢ CHUYỂN TIẾP BAN ĐẦU: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tĩnh</a:t>
            </a:r>
            <a:endParaRPr lang="en-US" dirty="0"/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,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qua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?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CÁC PHƯƠNG PHÁP XÁC ĐỊNH KHOẢNG THỜI GIAN BAN ĐẦU: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Chạy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mô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phỏng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lâu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ảnh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khoảng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chuyển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tiếp</a:t>
            </a:r>
            <a:r>
              <a:rPr lang="en-US" sz="2200" dirty="0">
                <a:latin typeface="+mn-lt"/>
              </a:rPr>
              <a:t> ban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nhỏ</a:t>
            </a:r>
            <a:r>
              <a:rPr lang="en-US" sz="2200" dirty="0">
                <a:latin typeface="+mn-lt"/>
              </a:rPr>
              <a:t>. </a:t>
            </a:r>
            <a:r>
              <a:rPr lang="en-US" sz="2200" dirty="0" err="1">
                <a:latin typeface="+mn-lt"/>
              </a:rPr>
              <a:t>Nhưng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được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ảnh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khoảng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chuyển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tiếp</a:t>
            </a:r>
            <a:r>
              <a:rPr lang="en-US" sz="2200" dirty="0">
                <a:latin typeface="+mn-lt"/>
              </a:rPr>
              <a:t> ban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nhỏ</a:t>
            </a:r>
            <a:endParaRPr lang="en-US" sz="2200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phân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đoạn</a:t>
            </a:r>
            <a:endParaRPr lang="en-US" sz="2200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việc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đánh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giá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sai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bó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fi-FI" sz="24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524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BỘ PHÁT SỐ NGẪU NHIÊN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solidFill>
                  <a:srgbClr val="FF0000"/>
                </a:solidFill>
                <a:latin typeface="+mn-lt"/>
              </a:rPr>
              <a:t>CÁC PHƯƠNG PHÁP XÁC ĐỊNH KHOẢNG THỜI GIAN BAN ĐẦU: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Chạy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mô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phỏng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lâu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ảnh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khoảng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chuyển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tiếp</a:t>
            </a:r>
            <a:r>
              <a:rPr lang="en-US" sz="2200" dirty="0">
                <a:latin typeface="+mn-lt"/>
              </a:rPr>
              <a:t> ban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nhỏ</a:t>
            </a:r>
            <a:r>
              <a:rPr lang="en-US" sz="2200" dirty="0">
                <a:latin typeface="+mn-lt"/>
              </a:rPr>
              <a:t>. </a:t>
            </a:r>
            <a:r>
              <a:rPr lang="en-US" sz="2200" dirty="0" err="1">
                <a:latin typeface="+mn-lt"/>
              </a:rPr>
              <a:t>Nhưng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được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ảnh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hưởng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khoảng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chuyển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tiếp</a:t>
            </a:r>
            <a:r>
              <a:rPr lang="en-US" sz="2200" dirty="0">
                <a:latin typeface="+mn-lt"/>
              </a:rPr>
              <a:t> ban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đủ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nhỏ</a:t>
            </a:r>
            <a:endParaRPr lang="en-US" sz="2200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phân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đoạn</a:t>
            </a:r>
            <a:endParaRPr lang="en-US" sz="2200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việc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đánh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giá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sai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tạo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bó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fi-FI" sz="24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50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4CDE1-34A2-4DED-93CA-CB9A68FA9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87" y="2266681"/>
            <a:ext cx="11719775" cy="1191768"/>
          </a:xfrm>
        </p:spPr>
        <p:txBody>
          <a:bodyPr>
            <a:normAutofit/>
          </a:bodyPr>
          <a:lstStyle/>
          <a:p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Hiệu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890839-6CEC-4B04-9DB1-B34CDC2E5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974" y="3972179"/>
            <a:ext cx="10986052" cy="81418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800" b="1" dirty="0"/>
              <a:t>CHƯƠNG . MÔ PHỎNG VÀ CÔNG CỤ MÔ PHỎNG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5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CÁC CÔNG CỤ MÔ PHỎNG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5363247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CÁC CÔNG CỤ MÔ PHỎNG: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NS2, NS3, OMNET++, OPNET,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NS2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phổ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lĩnh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OMNET++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dễ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hơn</a:t>
            </a:r>
            <a:r>
              <a:rPr lang="en-US" sz="2400" dirty="0">
                <a:latin typeface="+mn-lt"/>
              </a:rPr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OMNET++ </a:t>
            </a:r>
            <a:r>
              <a:rPr lang="en-US" sz="2400" dirty="0" err="1">
                <a:latin typeface="+mn-lt"/>
              </a:rPr>
              <a:t>cũng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lĩnh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OPNET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hoá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ngươi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NS3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dựa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NS2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fi-FI" sz="24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03" y="2092259"/>
            <a:ext cx="6096914" cy="188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3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CÁC CÔNG CỤ MÔ PHỎNG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CÁC CÔNG CỤ MÔ PHỎNG: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NS2, NS3, OMNET++, OPNET,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NS2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phổ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lĩnh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OMNET++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dễ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hơn</a:t>
            </a:r>
            <a:r>
              <a:rPr lang="en-US" sz="2400" dirty="0">
                <a:latin typeface="+mn-lt"/>
              </a:rPr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OMNET++ </a:t>
            </a:r>
            <a:r>
              <a:rPr lang="en-US" sz="2400" dirty="0" err="1">
                <a:latin typeface="+mn-lt"/>
              </a:rPr>
              <a:t>cũng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lĩnh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OPNET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hoá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ngươi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NS3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dựa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NS2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fi-FI" sz="24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65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OPNET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526865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OPNET: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quyền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ty OPNET Technologies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Dễ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đánh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truyền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fi-FI" sz="2400" dirty="0" err="1">
                <a:latin typeface="+mn-lt"/>
              </a:rPr>
              <a:t>Giao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diện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đồ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hoạ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mạnh</a:t>
            </a:r>
            <a:r>
              <a:rPr lang="fi-FI" sz="2400" dirty="0">
                <a:latin typeface="+mn-lt"/>
              </a:rPr>
              <a:t>, </a:t>
            </a:r>
            <a:r>
              <a:rPr lang="fi-FI" sz="2400" dirty="0" err="1">
                <a:latin typeface="+mn-lt"/>
              </a:rPr>
              <a:t>thuận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tiện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cho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người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sử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dụng</a:t>
            </a:r>
            <a:endParaRPr lang="fi-FI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fi-FI" sz="2400" dirty="0" err="1">
                <a:latin typeface="+mn-lt"/>
              </a:rPr>
              <a:t>Người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sử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dụng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có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thể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tự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phát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triển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giao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thức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riêng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của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mình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sử</a:t>
            </a:r>
            <a:r>
              <a:rPr lang="fi-FI" sz="2400" dirty="0">
                <a:latin typeface="+mn-lt"/>
              </a:rPr>
              <a:t> </a:t>
            </a:r>
            <a:r>
              <a:rPr lang="fi-FI" sz="2400" dirty="0" err="1">
                <a:latin typeface="+mn-lt"/>
              </a:rPr>
              <a:t>dụng</a:t>
            </a:r>
            <a:r>
              <a:rPr lang="fi-FI" sz="2400" dirty="0">
                <a:latin typeface="+mn-lt"/>
              </a:rPr>
              <a:t> OPNET</a:t>
            </a:r>
          </a:p>
          <a:p>
            <a:pPr marL="800100" lvl="1" indent="-342900" algn="l">
              <a:buFont typeface="Courier New" charset="0"/>
              <a:buChar char="o"/>
            </a:pPr>
            <a:endParaRPr lang="fi-FI" sz="2400" i="1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52" y="914399"/>
            <a:ext cx="6301865" cy="49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OPNET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526865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OPNET: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kỹ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rạc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Kỹ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hướng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tượng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Môi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Hỗ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lưới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tiện</a:t>
            </a:r>
            <a:endParaRPr lang="fi-FI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52" y="914399"/>
            <a:ext cx="6301865" cy="49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9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OPNET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5284419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NS2: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mở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chủ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mục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đánh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kiểm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mới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Phương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rạc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Ngôn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C++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Tk</a:t>
            </a:r>
            <a:r>
              <a:rPr lang="en-US" sz="2400" dirty="0">
                <a:latin typeface="+mn-lt"/>
              </a:rPr>
              <a:t>/</a:t>
            </a:r>
            <a:r>
              <a:rPr lang="en-US" sz="2400" dirty="0" err="1">
                <a:latin typeface="+mn-lt"/>
              </a:rPr>
              <a:t>Tcl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C++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mới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Tk</a:t>
            </a:r>
            <a:r>
              <a:rPr lang="en-US" sz="2400" dirty="0">
                <a:latin typeface="+mn-lt"/>
              </a:rPr>
              <a:t>/</a:t>
            </a:r>
            <a:r>
              <a:rPr lang="en-US" sz="2400" dirty="0" err="1">
                <a:latin typeface="+mn-lt"/>
              </a:rPr>
              <a:t>Tcl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kịch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82" y="1308877"/>
            <a:ext cx="6270335" cy="3594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94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OPNET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5284419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NS2 </a:t>
            </a:r>
            <a:r>
              <a:rPr lang="mr-IN" dirty="0">
                <a:latin typeface="+mn-lt"/>
              </a:rPr>
              <a:t>–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ứng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dụng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giao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vào</a:t>
            </a:r>
            <a:r>
              <a:rPr lang="en-US" dirty="0">
                <a:latin typeface="+mn-lt"/>
              </a:rPr>
              <a:t> NS2 </a:t>
            </a:r>
            <a:r>
              <a:rPr lang="en-US" dirty="0" err="1">
                <a:latin typeface="+mn-lt"/>
              </a:rPr>
              <a:t>cần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bốn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bước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sau</a:t>
            </a:r>
            <a:r>
              <a:rPr lang="en-US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Viết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cac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đoạn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hợp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bằng</a:t>
            </a:r>
            <a:r>
              <a:rPr lang="en-US" sz="2400" dirty="0">
                <a:latin typeface="+mn-lt"/>
              </a:rPr>
              <a:t> C++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Tk</a:t>
            </a:r>
            <a:r>
              <a:rPr lang="en-US" sz="2400" dirty="0">
                <a:latin typeface="+mn-lt"/>
              </a:rPr>
              <a:t>/</a:t>
            </a:r>
            <a:r>
              <a:rPr lang="en-US" sz="2400" dirty="0" err="1">
                <a:latin typeface="+mn-lt"/>
              </a:rPr>
              <a:t>TCl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kịch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bằng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Tk</a:t>
            </a:r>
            <a:r>
              <a:rPr lang="en-US" sz="2400" dirty="0">
                <a:latin typeface="+mn-lt"/>
              </a:rPr>
              <a:t>/</a:t>
            </a:r>
            <a:r>
              <a:rPr lang="en-US" sz="2400" dirty="0" err="1">
                <a:latin typeface="+mn-lt"/>
              </a:rPr>
              <a:t>Tcl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Chạy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tệp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Đánh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82" y="1308877"/>
            <a:ext cx="6270335" cy="3594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15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638800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OMNET++: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Cũng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mềm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mở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đồ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Ngôn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ngữ</a:t>
            </a:r>
            <a:r>
              <a:rPr lang="en-US" sz="2400" dirty="0">
                <a:latin typeface="+mn-lt"/>
              </a:rPr>
              <a:t> Visual C++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GNED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tổ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modules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modules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lồng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modules </a:t>
            </a:r>
            <a:r>
              <a:rPr lang="en-US" sz="2400" dirty="0" err="1">
                <a:latin typeface="+mn-lt"/>
              </a:rPr>
              <a:t>trao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bằng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gửi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tin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gửi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Gửi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trực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tiếp</a:t>
            </a:r>
            <a:endParaRPr lang="en-US" sz="2200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Gửi</a:t>
            </a:r>
            <a:r>
              <a:rPr lang="en-US" sz="2200" dirty="0">
                <a:latin typeface="+mn-lt"/>
              </a:rPr>
              <a:t> qua </a:t>
            </a:r>
            <a:r>
              <a:rPr lang="en-US" sz="2200" dirty="0" err="1">
                <a:latin typeface="+mn-lt"/>
              </a:rPr>
              <a:t>đường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dẫn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có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cổng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nối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07" y="914398"/>
            <a:ext cx="5229810" cy="51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2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638800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HƯỚNG DẪN MÔ PHỎNG NS-2: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Webiste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/>
              <a:t>Mailing list </a:t>
            </a:r>
            <a:r>
              <a:rPr lang="en-US" dirty="0" err="1"/>
              <a:t>của</a:t>
            </a:r>
            <a:r>
              <a:rPr lang="en-US" dirty="0"/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NS2</a:t>
            </a: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Download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cài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đặt</a:t>
            </a:r>
            <a:r>
              <a:rPr lang="en-US" dirty="0">
                <a:latin typeface="+mn-lt"/>
              </a:rPr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/>
              <a:t>Theo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dẫn</a:t>
            </a: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Bắt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đầu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thực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kịch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với</a:t>
            </a:r>
            <a:r>
              <a:rPr lang="en-US" dirty="0">
                <a:latin typeface="+mn-lt"/>
              </a:rPr>
              <a:t> NS2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Câu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lệnh</a:t>
            </a:r>
            <a:r>
              <a:rPr lang="en-US" dirty="0">
                <a:latin typeface="+mn-lt"/>
              </a:rPr>
              <a:t> “ns </a:t>
            </a:r>
            <a:r>
              <a:rPr lang="en-US" dirty="0" err="1">
                <a:latin typeface="+mn-lt"/>
              </a:rPr>
              <a:t>tclscript</a:t>
            </a:r>
            <a:r>
              <a:rPr lang="en-US" dirty="0">
                <a:latin typeface="+mn-lt"/>
              </a:rPr>
              <a:t>”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Khởi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đồ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hoạ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lệnh</a:t>
            </a:r>
            <a:endParaRPr lang="en-US" dirty="0">
              <a:latin typeface="+mn-lt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dirty="0">
                <a:latin typeface="+mn-lt"/>
              </a:rPr>
              <a:t>“</a:t>
            </a:r>
            <a:r>
              <a:rPr lang="en-US" dirty="0" err="1">
                <a:latin typeface="+mn-lt"/>
              </a:rPr>
              <a:t>nam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nam</a:t>
            </a:r>
            <a:r>
              <a:rPr lang="en-US" dirty="0">
                <a:latin typeface="+mn-lt"/>
              </a:rPr>
              <a:t>-file”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469" y="914399"/>
            <a:ext cx="5166747" cy="49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ppleSDGothicNeo-Regular" charset="-127"/>
                  <a:buChar char="□"/>
                </a:pPr>
                <a:r>
                  <a:rPr lang="en-US" dirty="0">
                    <a:latin typeface="+mn-lt"/>
                  </a:rPr>
                  <a:t>Các </a:t>
                </a:r>
                <a:r>
                  <a:rPr lang="en-US" dirty="0" err="1">
                    <a:latin typeface="+mn-lt"/>
                  </a:rPr>
                  <a:t>kịch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bản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của</a:t>
                </a:r>
                <a:r>
                  <a:rPr lang="en-US" dirty="0">
                    <a:latin typeface="+mn-lt"/>
                  </a:rPr>
                  <a:t> NS2 </a:t>
                </a:r>
                <a:r>
                  <a:rPr lang="en-US" dirty="0" err="1">
                    <a:latin typeface="+mn-lt"/>
                  </a:rPr>
                  <a:t>được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tạo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bằng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Tk</a:t>
                </a:r>
                <a:r>
                  <a:rPr lang="en-US" dirty="0">
                    <a:latin typeface="+mn-lt"/>
                  </a:rPr>
                  <a:t>/</a:t>
                </a:r>
                <a:r>
                  <a:rPr lang="en-US" dirty="0" err="1">
                    <a:latin typeface="+mn-lt"/>
                  </a:rPr>
                  <a:t>Tcl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như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thế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nào</a:t>
                </a: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400" dirty="0" err="1">
                    <a:latin typeface="+mn-lt"/>
                  </a:rPr>
                  <a:t>Bắt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đầu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với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câu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lệnh</a:t>
                </a:r>
                <a:endParaRPr lang="en-US" sz="2400" dirty="0">
                  <a:latin typeface="+mn-lt"/>
                </a:endParaRPr>
              </a:p>
              <a:p>
                <a:pPr lvl="1" algn="l"/>
                <a:r>
                  <a:rPr lang="en-US" sz="2400" dirty="0">
                    <a:latin typeface="+mn-lt"/>
                    <a:ea typeface="Calibri" charset="0"/>
                    <a:cs typeface="Calibri" charset="0"/>
                  </a:rPr>
                  <a:t>	Set 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40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new</m:t>
                        </m:r>
                        <m:r>
                          <a:rPr lang="vi-VN" sz="24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Simulator</m:t>
                        </m:r>
                      </m:e>
                    </m:d>
                  </m:oMath>
                </a14:m>
                <a:endParaRPr lang="en-US" sz="2400" dirty="0">
                  <a:latin typeface="+mn-lt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400" dirty="0" err="1">
                    <a:latin typeface="+mn-lt"/>
                  </a:rPr>
                  <a:t>Khởi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tạo</a:t>
                </a:r>
                <a:r>
                  <a:rPr lang="en-US" sz="2400" dirty="0">
                    <a:latin typeface="+mn-lt"/>
                  </a:rPr>
                  <a:t> file </a:t>
                </a:r>
                <a:r>
                  <a:rPr lang="en-US" sz="2400" dirty="0" err="1">
                    <a:latin typeface="+mn-lt"/>
                  </a:rPr>
                  <a:t>lưu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trữ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vết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của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nam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r>
                  <a:rPr lang="en-US" sz="2400" dirty="0" err="1">
                    <a:latin typeface="+mn-lt"/>
                  </a:rPr>
                  <a:t>Câu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lệnh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trên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khởi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tạo</a:t>
                </a:r>
                <a:r>
                  <a:rPr lang="en-US" sz="2400" dirty="0">
                    <a:latin typeface="+mn-lt"/>
                  </a:rPr>
                  <a:t> file </a:t>
                </a:r>
                <a:r>
                  <a:rPr lang="en-US" sz="2400" dirty="0" err="1">
                    <a:latin typeface="+mn-lt"/>
                  </a:rPr>
                  <a:t>out.nam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để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lưu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trữ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vết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cho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kịch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bản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err="1">
                    <a:latin typeface="+mn-lt"/>
                  </a:rPr>
                  <a:t>này</a:t>
                </a:r>
                <a:endParaRPr lang="en-US" sz="2400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dirty="0">
                  <a:latin typeface="+mn-lt"/>
                </a:endParaRPr>
              </a:p>
              <a:p>
                <a:pPr marL="800100" lvl="1" indent="-342900" algn="l">
                  <a:buFont typeface="Courier New" charset="0"/>
                  <a:buChar char="o"/>
                </a:pPr>
                <a:endParaRPr lang="en-US" i="1" dirty="0">
                  <a:latin typeface="+mn-lt"/>
                </a:endParaRPr>
              </a:p>
              <a:p>
                <a:pPr marL="800100" lvl="1" indent="-342900" algn="l">
                  <a:buFont typeface="AppleSDGothicNeo-Regular" charset="-127"/>
                  <a:buChar char="□"/>
                </a:pPr>
                <a:endParaRPr lang="en-US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914399"/>
                <a:ext cx="11728174" cy="4962827"/>
              </a:xfrm>
              <a:prstGeom prst="rect">
                <a:avLst/>
              </a:prstGeom>
              <a:blipFill rotWithShape="0">
                <a:blip r:embed="rId2"/>
                <a:stretch>
                  <a:fillRect l="-727" t="-15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8178" y="2522505"/>
            <a:ext cx="5943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set </a:t>
            </a:r>
            <a:r>
              <a:rPr lang="en-US" sz="2400" dirty="0" err="1">
                <a:solidFill>
                  <a:prstClr val="black"/>
                </a:solidFill>
              </a:rPr>
              <a:t>nf</a:t>
            </a:r>
            <a:r>
              <a:rPr lang="en-US" sz="2400" dirty="0">
                <a:solidFill>
                  <a:prstClr val="black"/>
                </a:solidFill>
              </a:rPr>
              <a:t> [open </a:t>
            </a:r>
            <a:r>
              <a:rPr lang="en-US" sz="2400" dirty="0" err="1">
                <a:solidFill>
                  <a:prstClr val="black"/>
                </a:solidFill>
              </a:rPr>
              <a:t>out.nam</a:t>
            </a:r>
            <a:r>
              <a:rPr lang="en-US" sz="2400" dirty="0">
                <a:solidFill>
                  <a:prstClr val="black"/>
                </a:solidFill>
              </a:rPr>
              <a:t> w]</a:t>
            </a:r>
          </a:p>
          <a:p>
            <a:r>
              <a:rPr lang="en-US" sz="2400" dirty="0">
                <a:solidFill>
                  <a:prstClr val="black"/>
                </a:solidFill>
              </a:rPr>
              <a:t>$ns </a:t>
            </a:r>
            <a:r>
              <a:rPr lang="en-US" sz="2400" dirty="0" err="1">
                <a:solidFill>
                  <a:prstClr val="black"/>
                </a:solidFill>
              </a:rPr>
              <a:t>namtrace</a:t>
            </a:r>
            <a:r>
              <a:rPr lang="en-US" sz="2400" dirty="0">
                <a:solidFill>
                  <a:prstClr val="black"/>
                </a:solidFill>
              </a:rPr>
              <a:t>-all $</a:t>
            </a:r>
            <a:r>
              <a:rPr lang="en-US" sz="2400" dirty="0" err="1">
                <a:solidFill>
                  <a:prstClr val="black"/>
                </a:solidFill>
              </a:rPr>
              <a:t>nf</a:t>
            </a:r>
            <a:r>
              <a:rPr lang="en-US" sz="2400" dirty="0">
                <a:solidFill>
                  <a:prstClr val="black"/>
                </a:solidFill>
              </a:rPr>
              <a:t>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43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>
                <a:latin typeface="+mn-lt"/>
              </a:rPr>
              <a:t>Các </a:t>
            </a:r>
            <a:r>
              <a:rPr lang="en-US" dirty="0" err="1">
                <a:latin typeface="+mn-lt"/>
              </a:rPr>
              <a:t>kịch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của</a:t>
            </a:r>
            <a:r>
              <a:rPr lang="en-US" dirty="0">
                <a:latin typeface="+mn-lt"/>
              </a:rPr>
              <a:t> NS2 </a:t>
            </a:r>
            <a:r>
              <a:rPr lang="en-US" dirty="0" err="1">
                <a:latin typeface="+mn-lt"/>
              </a:rPr>
              <a:t>được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bằng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Tk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Tcl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như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nào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thúc</a:t>
            </a:r>
            <a:endParaRPr lang="en-US" sz="2400" dirty="0">
              <a:latin typeface="+mn-lt"/>
            </a:endParaRPr>
          </a:p>
          <a:p>
            <a:pPr lvl="2" algn="l"/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proc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finish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{} {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global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ns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nf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       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$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ns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flush-trace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       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close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$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nf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       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exec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nam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out.nam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&amp;        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2400" dirty="0" err="1">
                <a:latin typeface="Calibri" charset="0"/>
                <a:ea typeface="Calibri" charset="0"/>
                <a:cs typeface="Calibri" charset="0"/>
              </a:rPr>
              <a:t>exit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 0</a:t>
            </a: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lvl="2" algn="l"/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}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Thiết lập khoảng thời gian chạy kịch bản và khởi tạo kịch bản</a:t>
            </a:r>
            <a:endParaRPr lang="en-US" dirty="0">
              <a:latin typeface="+mn-lt"/>
            </a:endParaRPr>
          </a:p>
          <a:p>
            <a:pPr lvl="1" algn="l"/>
            <a:r>
              <a:rPr lang="en-US" dirty="0">
                <a:latin typeface="+mn-lt"/>
              </a:rPr>
              <a:t>	</a:t>
            </a:r>
            <a:r>
              <a:rPr lang="en-US" sz="2400" dirty="0">
                <a:latin typeface="+mn-lt"/>
              </a:rPr>
              <a:t>$ns at 5.0 "finish”</a:t>
            </a:r>
          </a:p>
          <a:p>
            <a:pPr lvl="1" algn="l"/>
            <a:r>
              <a:rPr lang="en-US" sz="2400" dirty="0">
                <a:latin typeface="+mn-lt"/>
              </a:rPr>
              <a:t>	$ns run</a:t>
            </a: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42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>
                <a:solidFill>
                  <a:srgbClr val="FF0000"/>
                </a:solidFill>
                <a:latin typeface="+mn-lt"/>
              </a:rPr>
              <a:t>TRONG THỰC TẾ, TỒN TẠI NHIỀU HỆ THỐNG TRUYỀN THÔNG VÀ MẠNG MÁY TÍNH KHÁC NHAU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Ví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dụ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điện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thoại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cố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định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điện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thoại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di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2G, 3G, 4G, 5G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Internet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mạng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cục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bộ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802.x: </a:t>
            </a: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802.11: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rất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nhiều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phiên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bản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khác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nhau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802.3: Ethernet,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FastEthernet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GigabitEthernet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điều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khiển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IoT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400" dirty="0" err="1">
                <a:latin typeface="+mn-lt"/>
                <a:ea typeface="Helvetica" charset="0"/>
                <a:cs typeface="Helvetica" charset="0"/>
              </a:rPr>
              <a:t>BigData</a:t>
            </a:r>
            <a:r>
              <a:rPr lang="en-US" altLang="x-none" sz="2400" dirty="0">
                <a:latin typeface="+mn-lt"/>
                <a:ea typeface="Helvetica" charset="0"/>
                <a:cs typeface="Helvetica" charset="0"/>
              </a:rPr>
              <a:t>, AI</a:t>
            </a:r>
            <a:r>
              <a:rPr lang="mr-IN" altLang="x-none" sz="2400" dirty="0">
                <a:latin typeface="+mn-lt"/>
                <a:ea typeface="Helvetica" charset="0"/>
                <a:cs typeface="Helvetica" charset="0"/>
              </a:rPr>
              <a:t>…</a:t>
            </a:r>
            <a:endParaRPr lang="vi-VN" altLang="x-none" sz="2400" dirty="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Tại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trang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trại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nông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nghiệp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Chăn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nuôi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1257300" lvl="2" indent="-342900" algn="l">
              <a:buFont typeface="Courier New" charset="0"/>
              <a:buChar char="o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Thuỷ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sản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6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7396998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Kịch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nút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đường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truyền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nghĩa</a:t>
            </a:r>
            <a:r>
              <a:rPr lang="en-US" sz="2400" dirty="0">
                <a:latin typeface="+mn-lt"/>
              </a:rPr>
              <a:t> 2 </a:t>
            </a:r>
            <a:r>
              <a:rPr lang="en-US" sz="2400" dirty="0" err="1">
                <a:latin typeface="+mn-lt"/>
              </a:rPr>
              <a:t>nút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 n</a:t>
            </a:r>
            <a:r>
              <a:rPr lang="en-US" sz="2400" baseline="-25000" dirty="0">
                <a:latin typeface="+mn-lt"/>
              </a:rPr>
              <a:t>0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n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:</a:t>
            </a:r>
          </a:p>
          <a:p>
            <a:pPr marL="1257300" lvl="2" indent="-342900" algn="l">
              <a:buFont typeface="Courier New" charset="0"/>
              <a:buChar char="o"/>
            </a:pP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vi-VN" sz="2400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Thiết lập đường nối giữa hai nút mạng này:</a:t>
            </a:r>
          </a:p>
          <a:p>
            <a:pPr lvl="1" algn="l"/>
            <a:r>
              <a:rPr lang="vi-VN" sz="24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	</a:t>
            </a:r>
          </a:p>
          <a:p>
            <a:pPr lvl="1" algn="l"/>
            <a:r>
              <a:rPr lang="vi-VN" sz="24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$ns duplex-link $n0 $n1 1Mb 10ms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DropTail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	</a:t>
            </a:r>
            <a:endParaRPr lang="vi-VN" sz="2200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Đường nối này có tính chất </a:t>
            </a:r>
            <a:r>
              <a:rPr lang="vi-VN" sz="2400" dirty="0">
                <a:highlight>
                  <a:srgbClr val="FFFF00"/>
                </a:highlight>
                <a:latin typeface="Calibri" charset="0"/>
                <a:ea typeface="Calibri" charset="0"/>
                <a:cs typeface="Calibri" charset="0"/>
              </a:rPr>
              <a:t>song công</a:t>
            </a:r>
            <a:r>
              <a:rPr lang="vi-VN" sz="2400" dirty="0">
                <a:latin typeface="Calibri" charset="0"/>
                <a:ea typeface="Calibri" charset="0"/>
                <a:cs typeface="Calibri" charset="0"/>
              </a:rPr>
              <a:t>, tốc độ 1Mbps, trễ lan truyền 10ms, và phương pháp phân hoạch FIFO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pPr lvl="1" algn="l"/>
            <a:r>
              <a:rPr lang="en-US" dirty="0">
                <a:latin typeface="+mn-lt"/>
              </a:rPr>
              <a:t>	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1894" y="17657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set n0 [$ns node]</a:t>
            </a: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set n1 [$ns node]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76" y="2165350"/>
            <a:ext cx="3982141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018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2" y="914399"/>
            <a:ext cx="11606391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nguồn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r>
              <a:rPr lang="en-US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Khởi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UDP agent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gắn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với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nút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n</a:t>
            </a:r>
            <a:r>
              <a:rPr lang="en-US" sz="2400" baseline="-25000" dirty="0">
                <a:highlight>
                  <a:srgbClr val="FFFF00"/>
                </a:highlight>
                <a:latin typeface="+mn-lt"/>
              </a:rPr>
              <a:t>0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khởi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tạo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nguồn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CBR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gắn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UDP agent </a:t>
            </a:r>
            <a:r>
              <a:rPr lang="en-US" sz="2400" dirty="0" err="1">
                <a:latin typeface="+mn-lt"/>
              </a:rPr>
              <a:t>này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Chiều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gói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500 bytes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gói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 0.005s:</a:t>
            </a:r>
          </a:p>
          <a:p>
            <a:pPr lvl="1" algn="l"/>
            <a:r>
              <a:rPr lang="en-US" sz="2400" dirty="0">
                <a:latin typeface="+mn-lt"/>
              </a:rPr>
              <a:t>	set udp0 [new Agent/UDP]</a:t>
            </a:r>
          </a:p>
          <a:p>
            <a:pPr lvl="1" algn="l"/>
            <a:r>
              <a:rPr lang="en-US" sz="2400" dirty="0">
                <a:latin typeface="+mn-lt"/>
              </a:rPr>
              <a:t>	$ns attach-agent $n0 $udp0</a:t>
            </a:r>
          </a:p>
          <a:p>
            <a:pPr lvl="1" algn="l"/>
            <a:r>
              <a:rPr lang="en-US" sz="2400" dirty="0">
                <a:latin typeface="+mn-lt"/>
              </a:rPr>
              <a:t>	</a:t>
            </a:r>
          </a:p>
          <a:p>
            <a:pPr lvl="1" algn="l"/>
            <a:r>
              <a:rPr lang="en-US" sz="2400" dirty="0">
                <a:latin typeface="+mn-lt"/>
              </a:rPr>
              <a:t>	set cbr0 [new Application/Traffic/CBR]</a:t>
            </a:r>
          </a:p>
          <a:p>
            <a:pPr lvl="1" algn="l"/>
            <a:r>
              <a:rPr lang="en-US" sz="2400" dirty="0">
                <a:latin typeface="+mn-lt"/>
              </a:rPr>
              <a:t>	$cbr0 set </a:t>
            </a:r>
            <a:r>
              <a:rPr lang="en-US" sz="2400" dirty="0" err="1">
                <a:latin typeface="+mn-lt"/>
              </a:rPr>
              <a:t>packetSize</a:t>
            </a:r>
            <a:r>
              <a:rPr lang="en-US" sz="2400" dirty="0">
                <a:latin typeface="+mn-lt"/>
              </a:rPr>
              <a:t>_ 500</a:t>
            </a:r>
          </a:p>
          <a:p>
            <a:pPr lvl="1" algn="l"/>
            <a:r>
              <a:rPr lang="en-US" sz="2400" dirty="0">
                <a:latin typeface="+mn-lt"/>
              </a:rPr>
              <a:t>	$cbr0 set interval_ 0.005$cbr0 attach-agent $udp0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361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8137978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nguồn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r>
              <a:rPr lang="en-US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Null agent (null0)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gắn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n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set null0 [new Agent/Null] $ns attach-agent $n1 $null0 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Nối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agents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:</a:t>
            </a:r>
          </a:p>
          <a:p>
            <a:pPr lvl="1" algn="l"/>
            <a:r>
              <a:rPr lang="en-US" sz="2400" dirty="0">
                <a:latin typeface="+mn-lt"/>
              </a:rPr>
              <a:t>	$ns connect $udp0 $null0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Khởi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thời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gian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bắt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đầu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phát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và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+mn-lt"/>
              </a:rPr>
              <a:t>dừng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CBR:</a:t>
            </a:r>
          </a:p>
          <a:p>
            <a:pPr lvl="1" algn="l"/>
            <a:r>
              <a:rPr lang="en-US" sz="2400" dirty="0">
                <a:latin typeface="+mn-lt"/>
              </a:rPr>
              <a:t>	$ns at 0.5 "$cbr0 start”</a:t>
            </a:r>
          </a:p>
          <a:p>
            <a:pPr lvl="1" algn="l"/>
            <a:r>
              <a:rPr lang="en-US" sz="2400" dirty="0">
                <a:latin typeface="+mn-lt"/>
              </a:rPr>
              <a:t>	$ns at 4.5 "$cbr0 stop"	</a:t>
            </a:r>
            <a:endParaRPr lang="en-US" i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564" y="2132162"/>
            <a:ext cx="3079531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9626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7665012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cấu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nhiều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nút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mạng</a:t>
            </a:r>
            <a:r>
              <a:rPr lang="en-US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highlight>
                  <a:srgbClr val="FFFF00"/>
                </a:highlight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4 </a:t>
            </a:r>
            <a:r>
              <a:rPr lang="en-US" sz="2400" dirty="0" err="1">
                <a:latin typeface="+mn-lt"/>
              </a:rPr>
              <a:t>nút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:</a:t>
            </a:r>
          </a:p>
          <a:p>
            <a:pPr lvl="1" algn="l"/>
            <a:endParaRPr lang="en-US" sz="2400" dirty="0">
              <a:latin typeface="+mn-lt"/>
            </a:endParaRPr>
          </a:p>
          <a:p>
            <a:pPr lvl="1" algn="l"/>
            <a:r>
              <a:rPr lang="en-US" sz="2400" dirty="0"/>
              <a:t>	</a:t>
            </a:r>
            <a:r>
              <a:rPr lang="en-US" sz="2400" dirty="0">
                <a:latin typeface="+mn-lt"/>
              </a:rPr>
              <a:t>set n0 [$ns node] </a:t>
            </a:r>
          </a:p>
          <a:p>
            <a:pPr lvl="1" algn="l"/>
            <a:r>
              <a:rPr lang="en-US" sz="2400" dirty="0">
                <a:latin typeface="+mn-lt"/>
              </a:rPr>
              <a:t>	set n1 [$ns node] </a:t>
            </a:r>
          </a:p>
          <a:p>
            <a:pPr lvl="1" algn="l"/>
            <a:r>
              <a:rPr lang="en-US" sz="2400" dirty="0">
                <a:latin typeface="+mn-lt"/>
              </a:rPr>
              <a:t>	set n2 [$ns node] </a:t>
            </a:r>
          </a:p>
          <a:p>
            <a:pPr lvl="1" algn="l"/>
            <a:r>
              <a:rPr lang="en-US" sz="2400" dirty="0">
                <a:latin typeface="+mn-lt"/>
              </a:rPr>
              <a:t>	set n3 [$ns node]</a:t>
            </a:r>
          </a:p>
          <a:p>
            <a:pPr lvl="1" algn="l"/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song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sắp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xếp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như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cú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:</a:t>
            </a:r>
          </a:p>
          <a:p>
            <a:pPr lvl="1" algn="l"/>
            <a:endParaRPr lang="en-US" sz="2400" dirty="0">
              <a:latin typeface="+mn-lt"/>
            </a:endParaRPr>
          </a:p>
          <a:p>
            <a:pPr lvl="1" algn="l"/>
            <a:r>
              <a:rPr lang="en-US" sz="2400" dirty="0"/>
              <a:t>	</a:t>
            </a:r>
            <a:r>
              <a:rPr lang="en-US" sz="2400" dirty="0">
                <a:latin typeface="+mn-lt"/>
              </a:rPr>
              <a:t>$ns duplex-link-op $n0 $n2 orient right-down </a:t>
            </a:r>
          </a:p>
          <a:p>
            <a:pPr lvl="1" algn="l"/>
            <a:r>
              <a:rPr lang="en-US" sz="2400" dirty="0">
                <a:latin typeface="+mn-lt"/>
              </a:rPr>
              <a:t>	$ns duplex-link-op $n1 $n2 orient right-up </a:t>
            </a:r>
          </a:p>
          <a:p>
            <a:pPr lvl="1" algn="l"/>
            <a:r>
              <a:rPr lang="en-US" sz="2400" dirty="0">
                <a:latin typeface="+mn-lt"/>
              </a:rPr>
              <a:t>	$ns duplex-link-op $n2 $n3 orient right </a:t>
            </a:r>
          </a:p>
          <a:p>
            <a:pPr marL="800100" lvl="1" indent="-342900" algn="l">
              <a:buFont typeface="Courier New" charset="0"/>
              <a:buChar char="o"/>
            </a:pPr>
            <a:endParaRPr lang="en-US" sz="2400" dirty="0">
              <a:latin typeface="+mn-lt"/>
            </a:endParaRPr>
          </a:p>
          <a:p>
            <a:pPr lvl="1" algn="l"/>
            <a:r>
              <a:rPr lang="en-US" sz="2400" dirty="0">
                <a:latin typeface="+mn-lt"/>
              </a:rPr>
              <a:t>		</a:t>
            </a:r>
            <a:endParaRPr lang="en-US" i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215" y="2165350"/>
            <a:ext cx="38100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741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7665012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4400" dirty="0" err="1">
                <a:latin typeface="+mn-lt"/>
              </a:rPr>
              <a:t>Tạo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cấu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hình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mạng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phức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tạp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với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nhiều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nút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mạng</a:t>
            </a:r>
            <a:r>
              <a:rPr lang="en-US" sz="4400" dirty="0"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4400" dirty="0" err="1">
                <a:latin typeface="+mn-lt"/>
              </a:rPr>
              <a:t>Tạo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nguồn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phát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và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nguồn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 err="1">
                <a:latin typeface="+mn-lt"/>
              </a:rPr>
              <a:t>thu</a:t>
            </a:r>
            <a:r>
              <a:rPr lang="en-US" sz="4400" dirty="0">
                <a:latin typeface="+mn-lt"/>
              </a:rPr>
              <a:t>:</a:t>
            </a:r>
          </a:p>
          <a:p>
            <a:pPr lvl="1" algn="l"/>
            <a:r>
              <a:rPr lang="en-US" sz="3600" dirty="0">
                <a:latin typeface="+mn-lt"/>
              </a:rPr>
              <a:t>#Create a UDP agent and attach it to node n0</a:t>
            </a:r>
          </a:p>
          <a:p>
            <a:pPr lvl="1" algn="l"/>
            <a:r>
              <a:rPr lang="en-US" sz="2900" dirty="0">
                <a:latin typeface="+mn-lt"/>
              </a:rPr>
              <a:t>set udp0 [new Agent/UDP]</a:t>
            </a:r>
          </a:p>
          <a:p>
            <a:pPr lvl="1" algn="l"/>
            <a:r>
              <a:rPr lang="en-US" sz="2900" dirty="0">
                <a:latin typeface="+mn-lt"/>
              </a:rPr>
              <a:t>$ns attach-agent $n0 $udp0</a:t>
            </a:r>
          </a:p>
          <a:p>
            <a:pPr lvl="1" algn="l"/>
            <a:r>
              <a:rPr lang="en-US" sz="3600" dirty="0">
                <a:latin typeface="+mn-lt"/>
              </a:rPr>
              <a:t># Create a CBR traffic source and attach it to udp0</a:t>
            </a:r>
          </a:p>
          <a:p>
            <a:pPr lvl="1" algn="l"/>
            <a:r>
              <a:rPr lang="en-US" sz="2900" dirty="0">
                <a:latin typeface="+mn-lt"/>
              </a:rPr>
              <a:t>set cbr0 [new Application/Traffic/CBR]</a:t>
            </a:r>
          </a:p>
          <a:p>
            <a:pPr lvl="1" algn="l"/>
            <a:r>
              <a:rPr lang="en-US" sz="2900" dirty="0">
                <a:latin typeface="+mn-lt"/>
              </a:rPr>
              <a:t>$cbr0 set </a:t>
            </a:r>
            <a:r>
              <a:rPr lang="en-US" sz="2900" dirty="0" err="1">
                <a:latin typeface="+mn-lt"/>
              </a:rPr>
              <a:t>packetSize</a:t>
            </a:r>
            <a:r>
              <a:rPr lang="en-US" sz="2900" dirty="0">
                <a:latin typeface="+mn-lt"/>
              </a:rPr>
              <a:t>_ 500$cbr0 set interval_ 0.005</a:t>
            </a:r>
          </a:p>
          <a:p>
            <a:pPr lvl="1" algn="l"/>
            <a:r>
              <a:rPr lang="en-US" sz="2900" dirty="0">
                <a:latin typeface="+mn-lt"/>
              </a:rPr>
              <a:t>$cbr0 attach-agent $udp0</a:t>
            </a:r>
          </a:p>
          <a:p>
            <a:pPr lvl="1" algn="l"/>
            <a:r>
              <a:rPr lang="en-US" sz="3600" dirty="0">
                <a:latin typeface="+mn-lt"/>
              </a:rPr>
              <a:t>#Create a UDP agent and attach it to node n1</a:t>
            </a:r>
          </a:p>
          <a:p>
            <a:pPr lvl="1" algn="l"/>
            <a:r>
              <a:rPr lang="en-US" sz="2900" dirty="0">
                <a:latin typeface="+mn-lt"/>
              </a:rPr>
              <a:t>set udp1 [new Agent/UDP]</a:t>
            </a:r>
          </a:p>
          <a:p>
            <a:pPr lvl="1" algn="l"/>
            <a:r>
              <a:rPr lang="en-US" sz="2900" dirty="0">
                <a:latin typeface="+mn-lt"/>
              </a:rPr>
              <a:t>$ns attach-agent $n1 $udp1</a:t>
            </a:r>
          </a:p>
          <a:p>
            <a:pPr lvl="1" algn="l"/>
            <a:r>
              <a:rPr lang="en-US" sz="3600" dirty="0">
                <a:latin typeface="+mn-lt"/>
              </a:rPr>
              <a:t># Create a CBR traffic source and attach it to udp1</a:t>
            </a:r>
          </a:p>
          <a:p>
            <a:pPr lvl="1" algn="l"/>
            <a:r>
              <a:rPr lang="en-US" sz="2900" dirty="0">
                <a:latin typeface="+mn-lt"/>
              </a:rPr>
              <a:t>set cbr1 [new Application/Traffic/CBR]</a:t>
            </a:r>
          </a:p>
          <a:p>
            <a:pPr lvl="1" algn="l"/>
            <a:r>
              <a:rPr lang="en-US" sz="2900" dirty="0">
                <a:latin typeface="+mn-lt"/>
              </a:rPr>
              <a:t>$cbr1 set </a:t>
            </a:r>
            <a:r>
              <a:rPr lang="en-US" sz="2900" dirty="0" err="1">
                <a:latin typeface="+mn-lt"/>
              </a:rPr>
              <a:t>packetSize</a:t>
            </a:r>
            <a:r>
              <a:rPr lang="en-US" sz="2900" dirty="0">
                <a:latin typeface="+mn-lt"/>
              </a:rPr>
              <a:t>_ 500 </a:t>
            </a:r>
          </a:p>
          <a:p>
            <a:pPr lvl="1" algn="l"/>
            <a:r>
              <a:rPr lang="en-US" sz="2900" dirty="0">
                <a:latin typeface="+mn-lt"/>
              </a:rPr>
              <a:t>$cbr1 set interval_ 0.005 </a:t>
            </a:r>
          </a:p>
          <a:p>
            <a:pPr lvl="1" algn="l"/>
            <a:r>
              <a:rPr lang="en-US" sz="2900" dirty="0">
                <a:latin typeface="+mn-lt"/>
              </a:rPr>
              <a:t>$cbr1 attach-agent $udp1 </a:t>
            </a:r>
          </a:p>
          <a:p>
            <a:pPr lvl="1" algn="l"/>
            <a:r>
              <a:rPr lang="en-US" sz="2900" dirty="0">
                <a:latin typeface="+mn-lt"/>
              </a:rPr>
              <a:t>set null0 [new Agent/Null] </a:t>
            </a:r>
          </a:p>
          <a:p>
            <a:pPr lvl="1" algn="l"/>
            <a:r>
              <a:rPr lang="en-US" sz="2900" dirty="0">
                <a:latin typeface="+mn-lt"/>
              </a:rPr>
              <a:t>$ns attach-agent $n3 $null0 </a:t>
            </a:r>
            <a:r>
              <a:rPr lang="en-US" sz="2400" dirty="0">
                <a:latin typeface="+mn-lt"/>
              </a:rPr>
              <a:t>	</a:t>
            </a:r>
            <a:endParaRPr lang="en-US" i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215" y="2165350"/>
            <a:ext cx="38100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001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7665012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màu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luồng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nhau</a:t>
            </a:r>
            <a:r>
              <a:rPr lang="en-US" dirty="0">
                <a:latin typeface="+mn-lt"/>
              </a:rPr>
              <a:t>:</a:t>
            </a: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  <a:p>
            <a:pPr lvl="1" algn="l"/>
            <a:r>
              <a:rPr lang="en-US" sz="2400" dirty="0">
                <a:latin typeface="+mn-lt"/>
              </a:rPr>
              <a:t>		</a:t>
            </a:r>
            <a:endParaRPr lang="en-US" i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834" y="2165350"/>
            <a:ext cx="3779382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80902" y="1510122"/>
            <a:ext cx="2460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$udp0 set class_ 1</a:t>
            </a:r>
          </a:p>
          <a:p>
            <a:r>
              <a:rPr lang="en-US" sz="2400" dirty="0"/>
              <a:t>$udp1 set class_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9066" y="2545606"/>
            <a:ext cx="21667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$ns color 1 Blue</a:t>
            </a:r>
          </a:p>
          <a:p>
            <a:r>
              <a:rPr lang="en-US" sz="2400" dirty="0"/>
              <a:t>$ns color 2 Red</a:t>
            </a:r>
          </a:p>
        </p:txBody>
      </p:sp>
    </p:spTree>
    <p:extLst>
      <p:ext uri="{BB962C8B-B14F-4D97-AF65-F5344CB8AC3E}">
        <p14:creationId xmlns:p14="http://schemas.microsoft.com/office/powerpoint/2010/main" val="1601376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74609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Câu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lệnh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nhiều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nút</a:t>
            </a:r>
            <a:r>
              <a:rPr lang="en-US" dirty="0">
                <a:latin typeface="+mn-lt"/>
              </a:rPr>
              <a:t>:</a:t>
            </a:r>
          </a:p>
          <a:p>
            <a:pPr algn="l"/>
            <a:r>
              <a:rPr lang="en-US" dirty="0">
                <a:latin typeface="+mn-lt"/>
              </a:rPr>
              <a:t>	</a:t>
            </a:r>
            <a:r>
              <a:rPr lang="en-US" sz="2000" dirty="0">
                <a:latin typeface="+mn-lt"/>
              </a:rPr>
              <a:t>for {set 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 0} {$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 &lt; 7} {</a:t>
            </a:r>
            <a:r>
              <a:rPr lang="en-US" sz="2000" dirty="0" err="1">
                <a:latin typeface="+mn-lt"/>
              </a:rPr>
              <a:t>incr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} {  </a:t>
            </a:r>
          </a:p>
          <a:p>
            <a:pPr algn="l"/>
            <a:r>
              <a:rPr lang="en-US" sz="2000" dirty="0">
                <a:latin typeface="+mn-lt"/>
              </a:rPr>
              <a:t>	set n($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) [$ns node]</a:t>
            </a:r>
          </a:p>
          <a:p>
            <a:pPr algn="l"/>
            <a:r>
              <a:rPr lang="en-US" sz="2000" dirty="0">
                <a:latin typeface="+mn-lt"/>
              </a:rPr>
              <a:t>	}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Câu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lệnh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nối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nút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theo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cấu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vòng</a:t>
            </a:r>
            <a:r>
              <a:rPr lang="en-US" dirty="0">
                <a:latin typeface="+mn-lt"/>
              </a:rPr>
              <a:t>:</a:t>
            </a:r>
          </a:p>
          <a:p>
            <a:pPr algn="l"/>
            <a:r>
              <a:rPr lang="en-US" dirty="0">
                <a:latin typeface="+mn-lt"/>
              </a:rPr>
              <a:t>	</a:t>
            </a:r>
            <a:r>
              <a:rPr lang="en-US" sz="2000" dirty="0">
                <a:latin typeface="+mn-lt"/>
              </a:rPr>
              <a:t>for {set 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 0} {$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 &lt; 7} {</a:t>
            </a:r>
            <a:r>
              <a:rPr lang="en-US" sz="2000" dirty="0" err="1">
                <a:latin typeface="+mn-lt"/>
              </a:rPr>
              <a:t>incr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} { </a:t>
            </a:r>
          </a:p>
          <a:p>
            <a:pPr algn="l"/>
            <a:r>
              <a:rPr lang="en-US" sz="2000" dirty="0">
                <a:latin typeface="+mn-lt"/>
              </a:rPr>
              <a:t>	$ns duplex-link $n($</a:t>
            </a:r>
            <a:r>
              <a:rPr lang="en-US" sz="2000" dirty="0" err="1">
                <a:latin typeface="+mn-lt"/>
              </a:rPr>
              <a:t>i</a:t>
            </a:r>
            <a:r>
              <a:rPr lang="en-US" sz="2000" dirty="0">
                <a:latin typeface="+mn-lt"/>
              </a:rPr>
              <a:t>)$n([expr($i+1)%7]) 1Mb 10ms </a:t>
            </a:r>
            <a:r>
              <a:rPr lang="en-US" sz="2000" dirty="0" err="1">
                <a:latin typeface="+mn-lt"/>
              </a:rPr>
              <a:t>DropTail</a:t>
            </a:r>
            <a:r>
              <a:rPr lang="en-US" sz="2000" dirty="0">
                <a:latin typeface="+mn-lt"/>
              </a:rPr>
              <a:t> </a:t>
            </a:r>
          </a:p>
          <a:p>
            <a:pPr algn="l"/>
            <a:r>
              <a:rPr lang="en-US" sz="2000" dirty="0">
                <a:latin typeface="+mn-lt"/>
              </a:rPr>
              <a:t>	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548" y="1335039"/>
            <a:ext cx="4081669" cy="339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521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mới</a:t>
            </a:r>
            <a:r>
              <a:rPr lang="en-US" dirty="0">
                <a:latin typeface="+mn-lt"/>
              </a:rPr>
              <a:t> (ping) </a:t>
            </a:r>
            <a:r>
              <a:rPr lang="en-US" dirty="0" err="1">
                <a:latin typeface="+mn-lt"/>
              </a:rPr>
              <a:t>với</a:t>
            </a:r>
            <a:r>
              <a:rPr lang="en-US" dirty="0">
                <a:latin typeface="+mn-lt"/>
              </a:rPr>
              <a:t> NS2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file </a:t>
            </a:r>
            <a:r>
              <a:rPr lang="en-US" dirty="0" err="1">
                <a:latin typeface="+mn-lt"/>
              </a:rPr>
              <a:t>ping.h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cấu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trúc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của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gói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ling ping </a:t>
            </a:r>
            <a:r>
              <a:rPr lang="en-US" dirty="0" err="1">
                <a:latin typeface="+mn-lt"/>
              </a:rPr>
              <a:t>với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trường</a:t>
            </a:r>
            <a:r>
              <a:rPr lang="en-US" dirty="0">
                <a:latin typeface="+mn-lt"/>
              </a:rPr>
              <a:t> ret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send_time</a:t>
            </a:r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	</a:t>
            </a:r>
            <a:r>
              <a:rPr lang="en-US" sz="2000" dirty="0" err="1">
                <a:latin typeface="+mn-lt"/>
              </a:rPr>
              <a:t>struct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hdr_ping</a:t>
            </a:r>
            <a:r>
              <a:rPr lang="en-US" sz="2000" dirty="0">
                <a:latin typeface="+mn-lt"/>
              </a:rPr>
              <a:t> {</a:t>
            </a:r>
          </a:p>
          <a:p>
            <a:pPr algn="l"/>
            <a:r>
              <a:rPr lang="en-US" sz="2000" dirty="0">
                <a:latin typeface="+mn-lt"/>
              </a:rPr>
              <a:t>	char ret; </a:t>
            </a:r>
          </a:p>
          <a:p>
            <a:pPr algn="l"/>
            <a:r>
              <a:rPr lang="en-US" sz="2000" dirty="0">
                <a:latin typeface="+mn-lt"/>
              </a:rPr>
              <a:t>	double </a:t>
            </a:r>
            <a:r>
              <a:rPr lang="en-US" sz="2000" dirty="0" err="1">
                <a:latin typeface="+mn-lt"/>
              </a:rPr>
              <a:t>send_time</a:t>
            </a:r>
            <a:r>
              <a:rPr lang="en-US" sz="2000" dirty="0">
                <a:latin typeface="+mn-lt"/>
              </a:rPr>
              <a:t>;</a:t>
            </a:r>
          </a:p>
          <a:p>
            <a:pPr algn="l"/>
            <a:r>
              <a:rPr lang="en-US" sz="2000" dirty="0">
                <a:latin typeface="+mn-lt"/>
              </a:rPr>
              <a:t>	};</a:t>
            </a: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Khai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báo</a:t>
            </a:r>
            <a:r>
              <a:rPr lang="en-US" dirty="0">
                <a:latin typeface="+mn-lt"/>
              </a:rPr>
              <a:t> class </a:t>
            </a:r>
            <a:r>
              <a:rPr lang="en-US" dirty="0" err="1">
                <a:latin typeface="+mn-lt"/>
              </a:rPr>
              <a:t>PingAgent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thuộc</a:t>
            </a:r>
            <a:r>
              <a:rPr lang="en-US" dirty="0">
                <a:latin typeface="+mn-lt"/>
              </a:rPr>
              <a:t> class Agent:</a:t>
            </a:r>
          </a:p>
          <a:p>
            <a:pPr lvl="1" algn="l"/>
            <a:r>
              <a:rPr lang="en-US" dirty="0">
                <a:latin typeface="+mn-lt"/>
              </a:rPr>
              <a:t>	class </a:t>
            </a:r>
            <a:r>
              <a:rPr lang="en-US" dirty="0" err="1">
                <a:latin typeface="+mn-lt"/>
              </a:rPr>
              <a:t>PingAgent</a:t>
            </a:r>
            <a:r>
              <a:rPr lang="en-US" dirty="0">
                <a:latin typeface="+mn-lt"/>
              </a:rPr>
              <a:t>: public Agent { </a:t>
            </a:r>
          </a:p>
          <a:p>
            <a:pPr lvl="1" algn="l"/>
            <a:r>
              <a:rPr lang="en-US" dirty="0">
                <a:latin typeface="+mn-lt"/>
              </a:rPr>
              <a:t>	public:  </a:t>
            </a:r>
          </a:p>
          <a:p>
            <a:pPr lvl="1" algn="l"/>
            <a:r>
              <a:rPr lang="en-US" dirty="0">
                <a:latin typeface="+mn-lt"/>
              </a:rPr>
              <a:t>	    </a:t>
            </a:r>
            <a:r>
              <a:rPr lang="en-US" dirty="0" err="1">
                <a:latin typeface="+mn-lt"/>
              </a:rPr>
              <a:t>PingAgent</a:t>
            </a:r>
            <a:r>
              <a:rPr lang="en-US" dirty="0">
                <a:latin typeface="+mn-lt"/>
              </a:rPr>
              <a:t>();  </a:t>
            </a:r>
          </a:p>
          <a:p>
            <a:pPr lvl="1" algn="l"/>
            <a:r>
              <a:rPr lang="en-US" dirty="0">
                <a:latin typeface="+mn-lt"/>
              </a:rPr>
              <a:t>	    </a:t>
            </a:r>
            <a:r>
              <a:rPr lang="en-US" dirty="0" err="1">
                <a:latin typeface="+mn-lt"/>
              </a:rPr>
              <a:t>int</a:t>
            </a:r>
            <a:r>
              <a:rPr lang="en-US" dirty="0">
                <a:latin typeface="+mn-lt"/>
              </a:rPr>
              <a:t> command(</a:t>
            </a:r>
            <a:r>
              <a:rPr lang="en-US" dirty="0" err="1">
                <a:latin typeface="+mn-lt"/>
              </a:rPr>
              <a:t>int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argc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const</a:t>
            </a:r>
            <a:r>
              <a:rPr lang="en-US" dirty="0">
                <a:latin typeface="+mn-lt"/>
              </a:rPr>
              <a:t> char*</a:t>
            </a:r>
            <a:r>
              <a:rPr lang="en-US" dirty="0" err="1">
                <a:latin typeface="+mn-lt"/>
              </a:rPr>
              <a:t>const</a:t>
            </a:r>
            <a:r>
              <a:rPr lang="en-US" dirty="0">
                <a:latin typeface="+mn-lt"/>
              </a:rPr>
              <a:t>* </a:t>
            </a:r>
            <a:r>
              <a:rPr lang="en-US" dirty="0" err="1">
                <a:latin typeface="+mn-lt"/>
              </a:rPr>
              <a:t>argv</a:t>
            </a:r>
            <a:r>
              <a:rPr lang="en-US" dirty="0">
                <a:latin typeface="+mn-lt"/>
              </a:rPr>
              <a:t>);  </a:t>
            </a:r>
          </a:p>
          <a:p>
            <a:pPr lvl="1" algn="l"/>
            <a:r>
              <a:rPr lang="en-US" dirty="0">
                <a:latin typeface="+mn-lt"/>
              </a:rPr>
              <a:t>	    void </a:t>
            </a:r>
            <a:r>
              <a:rPr lang="en-US" dirty="0" err="1">
                <a:latin typeface="+mn-lt"/>
              </a:rPr>
              <a:t>recv</a:t>
            </a:r>
            <a:r>
              <a:rPr lang="en-US" dirty="0">
                <a:latin typeface="+mn-lt"/>
              </a:rPr>
              <a:t>(Packet*, Handler*); </a:t>
            </a:r>
          </a:p>
          <a:p>
            <a:pPr lvl="1" algn="l"/>
            <a:r>
              <a:rPr lang="en-US" dirty="0">
                <a:latin typeface="+mn-lt"/>
              </a:rPr>
              <a:t>	protected:  </a:t>
            </a:r>
          </a:p>
          <a:p>
            <a:pPr lvl="1" algn="l"/>
            <a:r>
              <a:rPr lang="en-US" dirty="0">
                <a:latin typeface="+mn-lt"/>
              </a:rPr>
              <a:t>             </a:t>
            </a:r>
            <a:r>
              <a:rPr lang="en-US" dirty="0" err="1">
                <a:latin typeface="+mn-lt"/>
              </a:rPr>
              <a:t>int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off_ping</a:t>
            </a:r>
            <a:r>
              <a:rPr lang="en-US" dirty="0">
                <a:latin typeface="+mn-lt"/>
              </a:rPr>
              <a:t>;  </a:t>
            </a:r>
          </a:p>
          <a:p>
            <a:pPr lvl="1" algn="l"/>
            <a:r>
              <a:rPr lang="en-US" dirty="0">
                <a:latin typeface="+mn-lt"/>
              </a:rPr>
              <a:t>	};</a:t>
            </a:r>
          </a:p>
          <a:p>
            <a:pPr marL="342900" indent="-342900" algn="l">
              <a:buFont typeface="AppleSDGothicNeo-Regular" charset="-127"/>
              <a:buChar char="□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5638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2800" dirty="0" err="1">
                <a:latin typeface="+mn-lt"/>
              </a:rPr>
              <a:t>Tạo</a:t>
            </a:r>
            <a:r>
              <a:rPr lang="en-US" sz="2800" dirty="0">
                <a:latin typeface="+mn-lt"/>
              </a:rPr>
              <a:t> file </a:t>
            </a:r>
            <a:r>
              <a:rPr lang="en-US" sz="2800" dirty="0" err="1">
                <a:latin typeface="+mn-lt"/>
              </a:rPr>
              <a:t>ping.cc</a:t>
            </a:r>
            <a:r>
              <a:rPr lang="en-US" sz="2800" dirty="0">
                <a:latin typeface="+mn-lt"/>
              </a:rPr>
              <a:t> </a:t>
            </a:r>
            <a:r>
              <a:rPr lang="mr-IN" sz="2800" dirty="0">
                <a:latin typeface="+mn-lt"/>
              </a:rPr>
              <a:t>–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Trước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hết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kết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nối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với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Otcl</a:t>
            </a:r>
            <a:r>
              <a:rPr lang="en-US" sz="2800" dirty="0">
                <a:latin typeface="+mn-lt"/>
              </a:rPr>
              <a:t>:</a:t>
            </a:r>
          </a:p>
          <a:p>
            <a:pPr algn="l"/>
            <a:r>
              <a:rPr lang="en-US" dirty="0"/>
              <a:t>static class </a:t>
            </a:r>
            <a:r>
              <a:rPr lang="en-US" dirty="0" err="1"/>
              <a:t>PingHeaderClass</a:t>
            </a:r>
            <a:r>
              <a:rPr lang="en-US" dirty="0"/>
              <a:t>: public </a:t>
            </a:r>
            <a:r>
              <a:rPr lang="en-US" dirty="0" err="1"/>
              <a:t>PacketHeaderClass</a:t>
            </a:r>
            <a:r>
              <a:rPr lang="en-US" dirty="0"/>
              <a:t> { </a:t>
            </a:r>
          </a:p>
          <a:p>
            <a:pPr algn="l"/>
            <a:r>
              <a:rPr lang="en-US" dirty="0"/>
              <a:t>public: </a:t>
            </a:r>
          </a:p>
          <a:p>
            <a:pPr algn="l"/>
            <a:r>
              <a:rPr lang="en-US" dirty="0"/>
              <a:t>   </a:t>
            </a:r>
            <a:r>
              <a:rPr lang="en-US" dirty="0" err="1"/>
              <a:t>PingHeaderClass</a:t>
            </a:r>
            <a:r>
              <a:rPr lang="en-US" dirty="0"/>
              <a:t>() : </a:t>
            </a:r>
            <a:r>
              <a:rPr lang="en-US" dirty="0" err="1"/>
              <a:t>PacketHeaderClass</a:t>
            </a:r>
            <a:r>
              <a:rPr lang="en-US" dirty="0"/>
              <a:t>("</a:t>
            </a:r>
            <a:r>
              <a:rPr lang="en-US" dirty="0" err="1"/>
              <a:t>PacketHeader</a:t>
            </a:r>
            <a:r>
              <a:rPr lang="en-US" dirty="0"/>
              <a:t>/Ping", </a:t>
            </a:r>
          </a:p>
          <a:p>
            <a:pPr algn="l"/>
            <a:r>
              <a:rPr lang="en-US" dirty="0"/>
              <a:t>                                                                          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hdr_ping</a:t>
            </a:r>
            <a:r>
              <a:rPr lang="en-US" dirty="0"/>
              <a:t>)) {} </a:t>
            </a:r>
          </a:p>
          <a:p>
            <a:pPr algn="l"/>
            <a:r>
              <a:rPr lang="en-US" dirty="0"/>
              <a:t>} </a:t>
            </a:r>
            <a:r>
              <a:rPr lang="en-US" dirty="0" err="1"/>
              <a:t>class_pinghdr</a:t>
            </a:r>
            <a:r>
              <a:rPr lang="en-US" dirty="0"/>
              <a:t>;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static class </a:t>
            </a:r>
            <a:r>
              <a:rPr lang="en-US" dirty="0" err="1"/>
              <a:t>PingClass</a:t>
            </a:r>
            <a:r>
              <a:rPr lang="en-US" dirty="0"/>
              <a:t> : public </a:t>
            </a:r>
            <a:r>
              <a:rPr lang="en-US" dirty="0" err="1"/>
              <a:t>TclClass</a:t>
            </a:r>
            <a:r>
              <a:rPr lang="en-US" dirty="0"/>
              <a:t> { </a:t>
            </a:r>
          </a:p>
          <a:p>
            <a:pPr algn="l"/>
            <a:r>
              <a:rPr lang="en-US" dirty="0"/>
              <a:t>public: </a:t>
            </a:r>
          </a:p>
          <a:p>
            <a:pPr algn="l"/>
            <a:r>
              <a:rPr lang="en-US" dirty="0"/>
              <a:t>   </a:t>
            </a:r>
            <a:r>
              <a:rPr lang="en-US" dirty="0" err="1"/>
              <a:t>PingClass</a:t>
            </a:r>
            <a:r>
              <a:rPr lang="en-US" dirty="0"/>
              <a:t>() : </a:t>
            </a:r>
            <a:r>
              <a:rPr lang="en-US" dirty="0" err="1"/>
              <a:t>TclClass</a:t>
            </a:r>
            <a:r>
              <a:rPr lang="en-US" dirty="0"/>
              <a:t>("Agent/Ping") {} 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TclObject</a:t>
            </a:r>
            <a:r>
              <a:rPr lang="en-US" dirty="0"/>
              <a:t>* create(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char*</a:t>
            </a:r>
            <a:r>
              <a:rPr lang="en-US" dirty="0" err="1"/>
              <a:t>const</a:t>
            </a:r>
            <a:r>
              <a:rPr lang="en-US" dirty="0"/>
              <a:t>*) { </a:t>
            </a:r>
          </a:p>
          <a:p>
            <a:pPr algn="l"/>
            <a:r>
              <a:rPr lang="en-US" dirty="0"/>
              <a:t>   return (new </a:t>
            </a:r>
            <a:r>
              <a:rPr lang="en-US" dirty="0" err="1"/>
              <a:t>PingAgent</a:t>
            </a:r>
            <a:r>
              <a:rPr lang="en-US" dirty="0"/>
              <a:t>()); </a:t>
            </a:r>
          </a:p>
          <a:p>
            <a:pPr algn="l"/>
            <a:r>
              <a:rPr lang="en-US" dirty="0"/>
              <a:t>   } </a:t>
            </a:r>
          </a:p>
          <a:p>
            <a:pPr algn="l"/>
            <a:r>
              <a:rPr lang="en-US" dirty="0"/>
              <a:t>} </a:t>
            </a:r>
            <a:r>
              <a:rPr lang="en-US" dirty="0" err="1"/>
              <a:t>class_ping</a:t>
            </a:r>
            <a:r>
              <a:rPr lang="en-US" dirty="0"/>
              <a:t>;</a:t>
            </a:r>
            <a:r>
              <a:rPr lang="en-US" dirty="0">
                <a:latin typeface="+mn-lt"/>
              </a:rPr>
              <a:t>	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34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class </a:t>
            </a:r>
            <a:r>
              <a:rPr lang="en-US" dirty="0" err="1">
                <a:latin typeface="+mn-lt"/>
              </a:rPr>
              <a:t>PingAgent</a:t>
            </a:r>
            <a:r>
              <a:rPr lang="en-US" dirty="0">
                <a:latin typeface="+mn-lt"/>
              </a:rPr>
              <a:t>:</a:t>
            </a:r>
          </a:p>
          <a:p>
            <a:pPr algn="l"/>
            <a:r>
              <a:rPr lang="en-US" sz="2000" dirty="0" err="1"/>
              <a:t>PingAgent</a:t>
            </a:r>
            <a:r>
              <a:rPr lang="en-US" sz="2000" dirty="0"/>
              <a:t>::</a:t>
            </a:r>
            <a:r>
              <a:rPr lang="en-US" sz="2000" dirty="0" err="1"/>
              <a:t>PingAgent</a:t>
            </a:r>
            <a:r>
              <a:rPr lang="en-US" sz="2000" dirty="0"/>
              <a:t>() : Agent(PT_PING) </a:t>
            </a:r>
          </a:p>
          <a:p>
            <a:pPr algn="l"/>
            <a:r>
              <a:rPr lang="en-US" sz="2000" dirty="0"/>
              <a:t>{ </a:t>
            </a:r>
          </a:p>
          <a:p>
            <a:pPr algn="l"/>
            <a:r>
              <a:rPr lang="en-US" sz="2000" dirty="0"/>
              <a:t>	bind("</a:t>
            </a:r>
            <a:r>
              <a:rPr lang="en-US" sz="2000" dirty="0" err="1"/>
              <a:t>packetSize</a:t>
            </a:r>
            <a:r>
              <a:rPr lang="en-US" sz="2000" dirty="0"/>
              <a:t>_", &amp;size_); </a:t>
            </a:r>
          </a:p>
          <a:p>
            <a:pPr algn="l"/>
            <a:r>
              <a:rPr lang="en-US" sz="2000" dirty="0"/>
              <a:t>	bind("</a:t>
            </a:r>
            <a:r>
              <a:rPr lang="en-US" sz="2000" dirty="0" err="1"/>
              <a:t>off_ping</a:t>
            </a:r>
            <a:r>
              <a:rPr lang="en-US" sz="2000" dirty="0"/>
              <a:t>_", &amp;</a:t>
            </a:r>
            <a:r>
              <a:rPr lang="en-US" sz="2000" dirty="0" err="1"/>
              <a:t>off_ping</a:t>
            </a:r>
            <a:r>
              <a:rPr lang="en-US" sz="2000" dirty="0"/>
              <a:t>_); </a:t>
            </a:r>
          </a:p>
          <a:p>
            <a:pPr algn="l"/>
            <a:r>
              <a:rPr lang="en-US" sz="2000" dirty="0"/>
              <a:t>}</a:t>
            </a: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574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65042" y="887895"/>
            <a:ext cx="11728175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altLang="x-none" i="1" dirty="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Cần</a:t>
            </a:r>
            <a:r>
              <a:rPr lang="en-US" altLang="x-none" i="1" dirty="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i="1" dirty="0" err="1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thiết</a:t>
            </a:r>
            <a:r>
              <a:rPr lang="en-US" altLang="x-none" i="1" dirty="0">
                <a:solidFill>
                  <a:srgbClr val="FF0000"/>
                </a:solidFill>
                <a:latin typeface="+mn-lt"/>
                <a:ea typeface="Helvetica" charset="0"/>
                <a:cs typeface="Helvetica" charset="0"/>
              </a:rPr>
              <a:t>:</a:t>
            </a: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Nâng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cấp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cũ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Dự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đoán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của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mới</a:t>
            </a:r>
            <a:endParaRPr lang="en-US" altLang="x-none" sz="2200" dirty="0">
              <a:latin typeface="+mn-lt"/>
              <a:ea typeface="Helvetica" charset="0"/>
              <a:cs typeface="Helvetica" charset="0"/>
            </a:endParaRPr>
          </a:p>
          <a:p>
            <a:pPr marL="800100" lvl="1" indent="-342900" algn="l">
              <a:buFont typeface="Wingdings" charset="2"/>
              <a:buChar char="à"/>
            </a:pP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Theo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dõi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dự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phòng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các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hệ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thống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đang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hoạt</a:t>
            </a:r>
            <a:r>
              <a:rPr lang="en-US" altLang="x-none" sz="22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en-US" altLang="x-none" sz="2200" dirty="0" err="1">
                <a:latin typeface="+mn-lt"/>
                <a:ea typeface="Helvetica" charset="0"/>
                <a:cs typeface="Helvetica" charset="0"/>
              </a:rPr>
              <a:t>động</a:t>
            </a:r>
            <a:endParaRPr lang="en-US" sz="2200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dõi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đánh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giá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tham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số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đặc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trưng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cho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hiệu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năng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của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hệ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thống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bằng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mềm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bằng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phần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cứng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dõi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kiểu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lai</a:t>
            </a:r>
            <a:endParaRPr lang="en-US" sz="2200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404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hàm</a:t>
            </a:r>
            <a:r>
              <a:rPr lang="en-US" dirty="0">
                <a:latin typeface="+mn-lt"/>
              </a:rPr>
              <a:t> command():</a:t>
            </a:r>
          </a:p>
          <a:p>
            <a:pPr algn="l"/>
            <a:r>
              <a:rPr lang="en-US" sz="2000" dirty="0" err="1">
                <a:latin typeface="+mn-lt"/>
              </a:rPr>
              <a:t>int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PingAgent</a:t>
            </a:r>
            <a:r>
              <a:rPr lang="en-US" sz="2000" dirty="0">
                <a:latin typeface="+mn-lt"/>
              </a:rPr>
              <a:t>::command(</a:t>
            </a:r>
            <a:r>
              <a:rPr lang="en-US" sz="2000" dirty="0" err="1">
                <a:latin typeface="+mn-lt"/>
              </a:rPr>
              <a:t>int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argc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const</a:t>
            </a:r>
            <a:r>
              <a:rPr lang="en-US" sz="2000" dirty="0">
                <a:latin typeface="+mn-lt"/>
              </a:rPr>
              <a:t> char*</a:t>
            </a:r>
            <a:r>
              <a:rPr lang="en-US" sz="2000" dirty="0" err="1">
                <a:latin typeface="+mn-lt"/>
              </a:rPr>
              <a:t>const</a:t>
            </a:r>
            <a:r>
              <a:rPr lang="en-US" sz="2000" dirty="0">
                <a:latin typeface="+mn-lt"/>
              </a:rPr>
              <a:t>* </a:t>
            </a:r>
            <a:r>
              <a:rPr lang="en-US" sz="2000" dirty="0" err="1">
                <a:latin typeface="+mn-lt"/>
              </a:rPr>
              <a:t>argv</a:t>
            </a:r>
            <a:r>
              <a:rPr lang="en-US" sz="2000" dirty="0">
                <a:latin typeface="+mn-lt"/>
              </a:rPr>
              <a:t>) </a:t>
            </a:r>
          </a:p>
          <a:p>
            <a:pPr algn="l"/>
            <a:r>
              <a:rPr lang="en-US" sz="2000" dirty="0">
                <a:latin typeface="+mn-lt"/>
              </a:rPr>
              <a:t>{  </a:t>
            </a:r>
          </a:p>
          <a:p>
            <a:pPr algn="l"/>
            <a:r>
              <a:rPr lang="en-US" sz="2000" dirty="0">
                <a:latin typeface="+mn-lt"/>
              </a:rPr>
              <a:t>     if (</a:t>
            </a:r>
            <a:r>
              <a:rPr lang="en-US" sz="2000" dirty="0" err="1">
                <a:latin typeface="+mn-lt"/>
              </a:rPr>
              <a:t>argc</a:t>
            </a:r>
            <a:r>
              <a:rPr lang="en-US" sz="2000" dirty="0">
                <a:latin typeface="+mn-lt"/>
              </a:rPr>
              <a:t> == 2) { </a:t>
            </a:r>
          </a:p>
          <a:p>
            <a:pPr algn="l"/>
            <a:r>
              <a:rPr lang="en-US" sz="2000" dirty="0">
                <a:latin typeface="+mn-lt"/>
              </a:rPr>
              <a:t>        if (</a:t>
            </a:r>
            <a:r>
              <a:rPr lang="en-US" sz="2000" dirty="0" err="1">
                <a:latin typeface="+mn-lt"/>
              </a:rPr>
              <a:t>strcmp</a:t>
            </a:r>
            <a:r>
              <a:rPr lang="en-US" sz="2000" dirty="0">
                <a:latin typeface="+mn-lt"/>
              </a:rPr>
              <a:t>(</a:t>
            </a:r>
            <a:r>
              <a:rPr lang="en-US" sz="2000" dirty="0" err="1">
                <a:latin typeface="+mn-lt"/>
              </a:rPr>
              <a:t>argv</a:t>
            </a:r>
            <a:r>
              <a:rPr lang="en-US" sz="2000" dirty="0">
                <a:latin typeface="+mn-lt"/>
              </a:rPr>
              <a:t>[1], "send") == 0) {      </a:t>
            </a:r>
          </a:p>
          <a:p>
            <a:pPr algn="l"/>
            <a:r>
              <a:rPr lang="en-US" sz="2000" dirty="0">
                <a:latin typeface="+mn-lt"/>
              </a:rPr>
              <a:t>         // Create a new packet      </a:t>
            </a:r>
          </a:p>
          <a:p>
            <a:pPr algn="l"/>
            <a:r>
              <a:rPr lang="en-US" sz="2000" dirty="0">
                <a:latin typeface="+mn-lt"/>
              </a:rPr>
              <a:t>         Packet* </a:t>
            </a:r>
            <a:r>
              <a:rPr lang="en-US" sz="2000" dirty="0" err="1">
                <a:latin typeface="+mn-lt"/>
              </a:rPr>
              <a:t>pkt</a:t>
            </a:r>
            <a:r>
              <a:rPr lang="en-US" sz="2000" dirty="0">
                <a:latin typeface="+mn-lt"/>
              </a:rPr>
              <a:t> = </a:t>
            </a:r>
            <a:r>
              <a:rPr lang="en-US" sz="2000" dirty="0" err="1">
                <a:latin typeface="+mn-lt"/>
              </a:rPr>
              <a:t>allocpkt</a:t>
            </a:r>
            <a:r>
              <a:rPr lang="en-US" sz="2000" dirty="0">
                <a:latin typeface="+mn-lt"/>
              </a:rPr>
              <a:t>();      </a:t>
            </a:r>
          </a:p>
          <a:p>
            <a:pPr algn="l"/>
            <a:r>
              <a:rPr lang="en-US" sz="2000" dirty="0">
                <a:latin typeface="+mn-lt"/>
              </a:rPr>
              <a:t>          // Access the Ping header for the new packet:      </a:t>
            </a:r>
          </a:p>
          <a:p>
            <a:pPr algn="l"/>
            <a:r>
              <a:rPr lang="en-US" sz="2000" dirty="0">
                <a:latin typeface="+mn-lt"/>
              </a:rPr>
              <a:t>           </a:t>
            </a:r>
            <a:r>
              <a:rPr lang="en-US" sz="2000" dirty="0" err="1">
                <a:latin typeface="+mn-lt"/>
              </a:rPr>
              <a:t>hdr_ping</a:t>
            </a:r>
            <a:r>
              <a:rPr lang="en-US" sz="2000" dirty="0">
                <a:latin typeface="+mn-lt"/>
              </a:rPr>
              <a:t>* </a:t>
            </a:r>
            <a:r>
              <a:rPr lang="en-US" sz="2000" dirty="0" err="1">
                <a:latin typeface="+mn-lt"/>
              </a:rPr>
              <a:t>hdr</a:t>
            </a:r>
            <a:r>
              <a:rPr lang="en-US" sz="2000" dirty="0">
                <a:latin typeface="+mn-lt"/>
              </a:rPr>
              <a:t> = (</a:t>
            </a:r>
            <a:r>
              <a:rPr lang="en-US" sz="2000" dirty="0" err="1">
                <a:latin typeface="+mn-lt"/>
              </a:rPr>
              <a:t>hdr_ping</a:t>
            </a:r>
            <a:r>
              <a:rPr lang="en-US" sz="2000" dirty="0">
                <a:latin typeface="+mn-lt"/>
              </a:rPr>
              <a:t>*)</a:t>
            </a:r>
            <a:r>
              <a:rPr lang="en-US" sz="2000" dirty="0" err="1">
                <a:latin typeface="+mn-lt"/>
              </a:rPr>
              <a:t>pkt</a:t>
            </a:r>
            <a:r>
              <a:rPr lang="en-US" sz="2000" dirty="0">
                <a:latin typeface="+mn-lt"/>
              </a:rPr>
              <a:t>-&gt;access(</a:t>
            </a:r>
            <a:r>
              <a:rPr lang="en-US" sz="2000" dirty="0" err="1">
                <a:latin typeface="+mn-lt"/>
              </a:rPr>
              <a:t>off_ping</a:t>
            </a:r>
            <a:r>
              <a:rPr lang="en-US" sz="2000" dirty="0">
                <a:latin typeface="+mn-lt"/>
              </a:rPr>
              <a:t>_);      </a:t>
            </a:r>
          </a:p>
          <a:p>
            <a:pPr algn="l"/>
            <a:r>
              <a:rPr lang="en-US" sz="2000" dirty="0">
                <a:latin typeface="+mn-lt"/>
              </a:rPr>
              <a:t>           // Set the 'ret' field to 0, so the receiving node knows that it has to generate an echo packet      </a:t>
            </a:r>
          </a:p>
          <a:p>
            <a:pPr algn="l"/>
            <a:r>
              <a:rPr lang="en-US" sz="2000" dirty="0">
                <a:latin typeface="+mn-lt"/>
              </a:rPr>
              <a:t>           </a:t>
            </a:r>
            <a:r>
              <a:rPr lang="en-US" sz="2000" dirty="0" err="1">
                <a:latin typeface="+mn-lt"/>
              </a:rPr>
              <a:t>hdr</a:t>
            </a:r>
            <a:r>
              <a:rPr lang="en-US" sz="2000" dirty="0">
                <a:latin typeface="+mn-lt"/>
              </a:rPr>
              <a:t>-&gt;ret = 0;      </a:t>
            </a:r>
          </a:p>
          <a:p>
            <a:pPr algn="l"/>
            <a:r>
              <a:rPr lang="en-US" sz="2000" dirty="0">
                <a:latin typeface="+mn-lt"/>
              </a:rPr>
              <a:t>           // Store the current time in the '</a:t>
            </a:r>
            <a:r>
              <a:rPr lang="en-US" sz="2000" dirty="0" err="1">
                <a:latin typeface="+mn-lt"/>
              </a:rPr>
              <a:t>send_time</a:t>
            </a:r>
            <a:r>
              <a:rPr lang="en-US" sz="2000" dirty="0">
                <a:latin typeface="+mn-lt"/>
              </a:rPr>
              <a:t>' field      </a:t>
            </a:r>
          </a:p>
          <a:p>
            <a:pPr algn="l"/>
            <a:r>
              <a:rPr lang="en-US" sz="2000" dirty="0">
                <a:latin typeface="+mn-lt"/>
              </a:rPr>
              <a:t>          </a:t>
            </a:r>
            <a:r>
              <a:rPr lang="en-US" sz="2000" dirty="0" err="1">
                <a:latin typeface="+mn-lt"/>
              </a:rPr>
              <a:t>hdr</a:t>
            </a:r>
            <a:r>
              <a:rPr lang="en-US" sz="2000" dirty="0">
                <a:latin typeface="+mn-lt"/>
              </a:rPr>
              <a:t>-&gt;</a:t>
            </a:r>
            <a:r>
              <a:rPr lang="en-US" sz="2000" dirty="0" err="1">
                <a:latin typeface="+mn-lt"/>
              </a:rPr>
              <a:t>send_time</a:t>
            </a:r>
            <a:r>
              <a:rPr lang="en-US" sz="2000" dirty="0">
                <a:latin typeface="+mn-lt"/>
              </a:rPr>
              <a:t> = Scheduler::instance().clock();      </a:t>
            </a:r>
          </a:p>
          <a:p>
            <a:pPr algn="l"/>
            <a:r>
              <a:rPr lang="en-US" sz="2000" dirty="0">
                <a:latin typeface="+mn-lt"/>
              </a:rPr>
              <a:t>           // Send the packet      </a:t>
            </a:r>
          </a:p>
          <a:p>
            <a:pPr algn="l"/>
            <a:r>
              <a:rPr lang="en-US" sz="2000" dirty="0">
                <a:latin typeface="+mn-lt"/>
              </a:rPr>
              <a:t>           send(</a:t>
            </a:r>
            <a:r>
              <a:rPr lang="en-US" sz="2000" dirty="0" err="1">
                <a:latin typeface="+mn-lt"/>
              </a:rPr>
              <a:t>pkt</a:t>
            </a:r>
            <a:r>
              <a:rPr lang="en-US" sz="2000" dirty="0">
                <a:latin typeface="+mn-lt"/>
              </a:rPr>
              <a:t>, 0);      </a:t>
            </a:r>
          </a:p>
          <a:p>
            <a:pPr algn="l"/>
            <a:r>
              <a:rPr lang="en-US" sz="2000" dirty="0">
                <a:latin typeface="+mn-lt"/>
              </a:rPr>
              <a:t>          // return TCL_OK, so the calling function knows that the command has been processed      </a:t>
            </a:r>
          </a:p>
          <a:p>
            <a:pPr algn="l"/>
            <a:r>
              <a:rPr lang="en-US" sz="2000" dirty="0">
                <a:latin typeface="+mn-lt"/>
              </a:rPr>
              <a:t>         return (TCL_OK);    </a:t>
            </a:r>
          </a:p>
          <a:p>
            <a:pPr algn="l"/>
            <a:r>
              <a:rPr lang="en-US" sz="2000" dirty="0">
                <a:latin typeface="+mn-lt"/>
              </a:rPr>
              <a:t>       }  </a:t>
            </a:r>
          </a:p>
          <a:p>
            <a:pPr algn="l"/>
            <a:r>
              <a:rPr lang="en-US" sz="2000" dirty="0">
                <a:latin typeface="+mn-lt"/>
              </a:rPr>
              <a:t>       }  </a:t>
            </a:r>
          </a:p>
          <a:p>
            <a:pPr algn="l"/>
            <a:r>
              <a:rPr lang="en-US" sz="2000" dirty="0">
                <a:latin typeface="+mn-lt"/>
              </a:rPr>
              <a:t>        // If the command hasn't been processed by </a:t>
            </a:r>
            <a:r>
              <a:rPr lang="en-US" sz="2000" dirty="0" err="1">
                <a:latin typeface="+mn-lt"/>
              </a:rPr>
              <a:t>PingAgent</a:t>
            </a:r>
            <a:r>
              <a:rPr lang="en-US" sz="2000" dirty="0">
                <a:latin typeface="+mn-lt"/>
              </a:rPr>
              <a:t>()::command call the command() function for the base class  </a:t>
            </a:r>
          </a:p>
          <a:p>
            <a:pPr algn="l"/>
            <a:r>
              <a:rPr lang="en-US" sz="2000" dirty="0">
                <a:latin typeface="+mn-lt"/>
              </a:rPr>
              <a:t>        return (Agent::command(</a:t>
            </a:r>
            <a:r>
              <a:rPr lang="en-US" sz="2000" dirty="0" err="1">
                <a:latin typeface="+mn-lt"/>
              </a:rPr>
              <a:t>argc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argv</a:t>
            </a:r>
            <a:r>
              <a:rPr lang="en-US" sz="2000" dirty="0">
                <a:latin typeface="+mn-lt"/>
              </a:rPr>
              <a:t>));</a:t>
            </a:r>
          </a:p>
          <a:p>
            <a:pPr algn="l"/>
            <a:r>
              <a:rPr lang="en-US" sz="20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8737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recv</a:t>
            </a:r>
            <a:r>
              <a:rPr lang="en-US" sz="2000" dirty="0"/>
              <a:t>()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gói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endParaRPr lang="en-US" sz="2000" dirty="0"/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Nếu</a:t>
            </a:r>
            <a:r>
              <a:rPr lang="en-US" dirty="0">
                <a:latin typeface="+mn-lt"/>
              </a:rPr>
              <a:t> ret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0,  .</a:t>
            </a:r>
            <a:r>
              <a:rPr lang="en-US" dirty="0" err="1">
                <a:latin typeface="+mn-lt"/>
              </a:rPr>
              <a:t>cần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tạo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gói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cùng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trường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send_time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nhưng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trường</a:t>
            </a:r>
            <a:r>
              <a:rPr lang="en-US" dirty="0">
                <a:latin typeface="+mn-lt"/>
              </a:rPr>
              <a:t> ret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1If the 'ret' field is 0, a packet with the same value for the '</a:t>
            </a:r>
            <a:r>
              <a:rPr lang="en-US" dirty="0" err="1">
                <a:latin typeface="+mn-lt"/>
              </a:rPr>
              <a:t>send_time</a:t>
            </a:r>
            <a:r>
              <a:rPr lang="en-US" dirty="0">
                <a:latin typeface="+mn-lt"/>
              </a:rPr>
              <a:t>' field, but with the 'ret' field set to 1 has to be returned. 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Nếu</a:t>
            </a:r>
            <a:r>
              <a:rPr lang="en-US" dirty="0">
                <a:latin typeface="+mn-lt"/>
              </a:rPr>
              <a:t> ret </a:t>
            </a:r>
            <a:r>
              <a:rPr lang="en-US" dirty="0" err="1">
                <a:latin typeface="+mn-lt"/>
              </a:rPr>
              <a:t>có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1, </a:t>
            </a:r>
            <a:r>
              <a:rPr lang="en-US" dirty="0" err="1">
                <a:latin typeface="+mn-lt"/>
              </a:rPr>
              <a:t>hàm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Tcl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được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gọi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lý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sự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kiện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218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2000" dirty="0" err="1">
                <a:latin typeface="+mn-lt"/>
              </a:rPr>
              <a:t>Bổ</a:t>
            </a:r>
            <a:r>
              <a:rPr lang="en-US" sz="2000" dirty="0">
                <a:latin typeface="+mn-lt"/>
              </a:rPr>
              <a:t> sung </a:t>
            </a:r>
            <a:r>
              <a:rPr lang="en-US" sz="2000" dirty="0" err="1">
                <a:latin typeface="+mn-lt"/>
              </a:rPr>
              <a:t>kiểu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mới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thức</a:t>
            </a:r>
            <a:r>
              <a:rPr lang="en-US" sz="2000" dirty="0">
                <a:latin typeface="+mn-lt"/>
              </a:rPr>
              <a:t> ping </a:t>
            </a:r>
            <a:r>
              <a:rPr lang="en-US" sz="2000" dirty="0" err="1">
                <a:latin typeface="+mn-lt"/>
              </a:rPr>
              <a:t>trong</a:t>
            </a:r>
            <a:r>
              <a:rPr lang="en-US" sz="2000" dirty="0">
                <a:latin typeface="+mn-lt"/>
              </a:rPr>
              <a:t> file </a:t>
            </a:r>
            <a:r>
              <a:rPr lang="en-US" sz="2000" dirty="0" err="1">
                <a:latin typeface="+mn-lt"/>
              </a:rPr>
              <a:t>packet.h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NS2:</a:t>
            </a:r>
          </a:p>
          <a:p>
            <a:pPr algn="l"/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enum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packet_t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{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PT_TCP,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PT_UDP,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......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PT_TFRC,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PT_TFRC_ACK,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  PT_PING,  //  packet protocol ID for our ping-agent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PT_NTYPE // This MUST be the LAST one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};</a:t>
            </a:r>
          </a:p>
          <a:p>
            <a:pPr algn="l"/>
            <a:r>
              <a:rPr lang="en-US" sz="2000" dirty="0">
                <a:latin typeface="+mn-lt"/>
              </a:rPr>
              <a:t> </a:t>
            </a:r>
            <a:endParaRPr lang="en-US" sz="2000" dirty="0"/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862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sz="2000" dirty="0" err="1">
                <a:latin typeface="+mn-lt"/>
              </a:rPr>
              <a:t>Bổ</a:t>
            </a:r>
            <a:r>
              <a:rPr lang="en-US" sz="2000" dirty="0">
                <a:latin typeface="+mn-lt"/>
              </a:rPr>
              <a:t> sung </a:t>
            </a:r>
            <a:r>
              <a:rPr lang="en-US" sz="2000" dirty="0" err="1">
                <a:latin typeface="+mn-lt"/>
              </a:rPr>
              <a:t>kiểu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mới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thức</a:t>
            </a:r>
            <a:r>
              <a:rPr lang="en-US" sz="2000" dirty="0">
                <a:latin typeface="+mn-lt"/>
              </a:rPr>
              <a:t> ping </a:t>
            </a:r>
            <a:r>
              <a:rPr lang="en-US" sz="2000" dirty="0" err="1">
                <a:latin typeface="+mn-lt"/>
              </a:rPr>
              <a:t>trong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nguồn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NS2: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class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p_info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{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public: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	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p_info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() {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		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name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_[PT_TCP]= "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tcp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";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		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name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_[PT_UDP]= "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udp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";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     </a:t>
            </a:r>
            <a:r>
              <a:rPr lang="vi-VN" sz="2000" dirty="0">
                <a:solidFill>
                  <a:prstClr val="black"/>
                </a:solidFill>
                <a:latin typeface="Courier" charset="0"/>
              </a:rPr>
              <a:t>	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...........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		name_[PT_TFRC]= "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tcpFriend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";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	name_[PT_TFRC_ACK]= "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tcpFriendCtl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";</a:t>
            </a:r>
          </a:p>
          <a:p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     </a:t>
            </a:r>
            <a:r>
              <a:rPr lang="vi-VN" sz="2000" dirty="0">
                <a:solidFill>
                  <a:prstClr val="black"/>
                </a:solidFill>
                <a:latin typeface="Courier" charset="0"/>
              </a:rPr>
              <a:t>	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name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_[PT_PING]="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Ping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";</a:t>
            </a:r>
          </a:p>
          <a:p>
            <a:endParaRPr lang="mr-IN" sz="2000" dirty="0">
              <a:solidFill>
                <a:prstClr val="black"/>
              </a:solidFill>
              <a:latin typeface="Courier" charset="0"/>
            </a:endParaRP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	name_[PT_NTYPE]= "undefined";</a:t>
            </a:r>
          </a:p>
          <a:p>
            <a:pPr algn="l"/>
            <a:r>
              <a:rPr lang="en-US" sz="2000" dirty="0">
                <a:solidFill>
                  <a:prstClr val="black"/>
                </a:solidFill>
                <a:latin typeface="Courier" charset="0"/>
              </a:rPr>
              <a:t>	}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.....</a:t>
            </a:r>
          </a:p>
          <a:p>
            <a:pPr algn="l"/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}</a:t>
            </a:r>
            <a:endParaRPr lang="en-US" sz="2000" dirty="0">
              <a:latin typeface="+mn-lt"/>
            </a:endParaRPr>
          </a:p>
          <a:p>
            <a:pPr algn="l"/>
            <a:r>
              <a:rPr lang="en-US" sz="2000" dirty="0">
                <a:latin typeface="+mn-lt"/>
              </a:rPr>
              <a:t> </a:t>
            </a:r>
            <a:endParaRPr lang="en-US" sz="2000" dirty="0"/>
          </a:p>
          <a:p>
            <a:pPr marL="800100" lvl="1" indent="-342900" algn="l">
              <a:buFont typeface="Courier New" charset="0"/>
              <a:buChar char="o"/>
            </a:pP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68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2400" dirty="0" err="1">
                <a:latin typeface="+mn-lt"/>
              </a:rPr>
              <a:t>Bổ</a:t>
            </a:r>
            <a:r>
              <a:rPr lang="en-US" sz="2400" dirty="0">
                <a:latin typeface="+mn-lt"/>
              </a:rPr>
              <a:t> sung file </a:t>
            </a:r>
            <a:r>
              <a:rPr lang="en-US" sz="2400" dirty="0" err="1"/>
              <a:t>tcl</a:t>
            </a:r>
            <a:r>
              <a:rPr lang="en-US" sz="2400" dirty="0"/>
              <a:t>/lib/ns-</a:t>
            </a:r>
            <a:r>
              <a:rPr lang="en-US" sz="2400" dirty="0" err="1"/>
              <a:t>default.tcl</a:t>
            </a:r>
            <a:endParaRPr lang="en-US" sz="2400" dirty="0"/>
          </a:p>
          <a:p>
            <a:pPr lvl="1" algn="l"/>
            <a:endParaRPr lang="en-US" sz="2400" dirty="0"/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Agent/Ping set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packetSize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_ 64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+mn-lt"/>
              </a:rPr>
              <a:t>Bổ</a:t>
            </a:r>
            <a:r>
              <a:rPr lang="en-US" dirty="0">
                <a:solidFill>
                  <a:prstClr val="black"/>
                </a:solidFill>
                <a:latin typeface="+mn-lt"/>
              </a:rPr>
              <a:t> sung file </a:t>
            </a:r>
            <a:r>
              <a:rPr lang="en-US" dirty="0" err="1">
                <a:latin typeface="+mn-lt"/>
              </a:rPr>
              <a:t>tcl</a:t>
            </a:r>
            <a:r>
              <a:rPr lang="en-US" dirty="0">
                <a:latin typeface="+mn-lt"/>
              </a:rPr>
              <a:t>/lib/ns-</a:t>
            </a:r>
            <a:r>
              <a:rPr lang="en-US" dirty="0" err="1">
                <a:latin typeface="+mn-lt"/>
              </a:rPr>
              <a:t>packet.tcl</a:t>
            </a:r>
            <a:r>
              <a:rPr lang="en-US" dirty="0">
                <a:latin typeface="+mn-lt"/>
              </a:rPr>
              <a:t>: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{ SRMEXT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off_srm_ext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_}</a:t>
            </a:r>
          </a:p>
          <a:p>
            <a:pPr algn="l"/>
            <a:r>
              <a:rPr lang="mr-IN" dirty="0">
                <a:solidFill>
                  <a:prstClr val="black"/>
                </a:solidFill>
                <a:latin typeface="Courier" charset="0"/>
              </a:rPr>
              <a:t>        {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Ping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off_ping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_ }} {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set cl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PacketHeader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/[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lindex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$pair 0]	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	</a:t>
            </a:r>
          </a:p>
          <a:p>
            <a:pPr lvl="1" algn="l"/>
            <a:endParaRPr lang="en-US" sz="2400" dirty="0"/>
          </a:p>
          <a:p>
            <a:pPr lvl="1" algn="l"/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785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GIỚI THIỆU OMNET++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5043" y="914399"/>
            <a:ext cx="11728174" cy="47575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2400" dirty="0" err="1">
                <a:latin typeface="+mn-lt"/>
              </a:rPr>
              <a:t>Bổ</a:t>
            </a:r>
            <a:r>
              <a:rPr lang="en-US" sz="2400" dirty="0">
                <a:latin typeface="+mn-lt"/>
              </a:rPr>
              <a:t> sung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r>
              <a:rPr lang="en-US" sz="2400" dirty="0">
                <a:latin typeface="+mn-lt"/>
              </a:rPr>
              <a:t> </a:t>
            </a:r>
            <a:endParaRPr lang="en-US" sz="2400" dirty="0"/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sessionhelper.o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delaymodel.o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srm-ssm.o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\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srm-topo.o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\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ping.o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\</a:t>
            </a: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   $(LIB_DIR)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int.Vec.o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$(LIB_DIR)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int.RVec.o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\</a:t>
            </a:r>
          </a:p>
          <a:p>
            <a:pPr algn="l"/>
            <a:r>
              <a:rPr lang="en-US">
                <a:solidFill>
                  <a:prstClr val="black"/>
                </a:solidFill>
                <a:latin typeface="Courier" charset="0"/>
              </a:rPr>
              <a:t>   $(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LIB_DIR)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dmalloc_support.o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\	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pPr algn="l"/>
            <a:r>
              <a:rPr lang="en-US" dirty="0">
                <a:solidFill>
                  <a:prstClr val="black"/>
                </a:solidFill>
                <a:latin typeface="Courier" charset="0"/>
              </a:rPr>
              <a:t>	</a:t>
            </a:r>
          </a:p>
          <a:p>
            <a:pPr lvl="1" algn="l"/>
            <a:endParaRPr lang="en-US" sz="2400" dirty="0"/>
          </a:p>
          <a:p>
            <a:pPr lvl="1" algn="l"/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84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1: TỔNG QUAN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>
                <a:solidFill>
                  <a:srgbClr val="FF0000"/>
                </a:solidFill>
                <a:latin typeface="+mn-lt"/>
              </a:rPr>
              <a:t>PHÂN LOẠI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hình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hoá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AppleSDGothicNeo-Regular" charset="-127"/>
              <a:buChar char="□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phân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tích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học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lai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đạc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tích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học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Định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nghĩa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mối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trong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bằng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thức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học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Tính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dựa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học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vừa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lập</a:t>
            </a:r>
            <a:endParaRPr lang="en-US" dirty="0">
              <a:latin typeface="+mn-lt"/>
            </a:endParaRPr>
          </a:p>
          <a:p>
            <a:pPr lvl="1" algn="l"/>
            <a:r>
              <a:rPr lang="en-US" dirty="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Nhược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dirty="0" err="1">
                <a:latin typeface="+mn-lt"/>
              </a:rPr>
              <a:t>tuy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nhiên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không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lúc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nào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cũng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thoả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điều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trước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học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phân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tích</a:t>
            </a:r>
            <a:endParaRPr lang="en-US" dirty="0">
              <a:latin typeface="+mn-lt"/>
            </a:endParaRPr>
          </a:p>
          <a:p>
            <a:pPr lvl="1" algn="l"/>
            <a:r>
              <a:rPr lang="en-US" dirty="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dirty="0" err="1">
                <a:solidFill>
                  <a:srgbClr val="FF0000"/>
                </a:solidFill>
                <a:latin typeface="+mn-lt"/>
                <a:sym typeface="Wingdings"/>
              </a:rPr>
              <a:t>Ưu</a:t>
            </a:r>
            <a:r>
              <a:rPr lang="en-US" dirty="0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  <a:sym typeface="Wingdings"/>
              </a:rPr>
              <a:t>điểm</a:t>
            </a:r>
            <a:r>
              <a:rPr lang="en-US" dirty="0">
                <a:solidFill>
                  <a:srgbClr val="FF0000"/>
                </a:solidFill>
                <a:latin typeface="+mn-lt"/>
                <a:sym typeface="Wingdings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+mn-lt"/>
                <a:sym typeface="Wingdings"/>
              </a:rPr>
              <a:t>tiện</a:t>
            </a:r>
            <a:r>
              <a:rPr lang="en-US" dirty="0">
                <a:solidFill>
                  <a:srgbClr val="FF0000"/>
                </a:solidFill>
                <a:latin typeface="+mn-lt"/>
                <a:sym typeface="Wingding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  <a:sym typeface="Wingdings"/>
              </a:rPr>
              <a:t>lợi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Lựa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chọn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mô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phỏng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thích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hợp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Sử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dụng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mô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phỏng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này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mô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hoạt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động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hệ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thống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200" dirty="0" err="1">
                <a:latin typeface="+mn-lt"/>
              </a:rPr>
              <a:t>Đánh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giá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được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suất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thống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kê</a:t>
            </a:r>
            <a:r>
              <a:rPr lang="en-US" sz="2200" dirty="0"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kỳ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vọng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phương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sai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độ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lệch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chuẩn</a:t>
            </a:r>
            <a:endParaRPr lang="en-US" sz="2200" dirty="0">
              <a:latin typeface="+mn-lt"/>
            </a:endParaRPr>
          </a:p>
          <a:p>
            <a:pPr lvl="1" algn="l"/>
            <a:r>
              <a:rPr lang="en-US" sz="2200" dirty="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Ưu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dễ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dàng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hơn</a:t>
            </a:r>
            <a:r>
              <a:rPr lang="en-US" sz="2200" dirty="0">
                <a:latin typeface="+mn-lt"/>
              </a:rPr>
              <a:t> so </a:t>
            </a:r>
            <a:r>
              <a:rPr lang="en-US" sz="2200" dirty="0" err="1">
                <a:latin typeface="+mn-lt"/>
              </a:rPr>
              <a:t>với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toán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học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không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phải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mua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hệ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thống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thực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thiết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bị</a:t>
            </a:r>
            <a:r>
              <a:rPr lang="en-US" sz="2200" dirty="0">
                <a:latin typeface="+mn-lt"/>
              </a:rPr>
              <a:t> hay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phần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mềm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đánh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giá</a:t>
            </a:r>
            <a:endParaRPr lang="en-US" sz="2200" dirty="0">
              <a:latin typeface="+mn-lt"/>
            </a:endParaRPr>
          </a:p>
          <a:p>
            <a:pPr lvl="1" algn="l"/>
            <a:r>
              <a:rPr lang="en-US" sz="2200" dirty="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Nhược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điểm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thời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chạy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quá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lớn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độ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chính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xác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của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khó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kiểm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chứng</a:t>
            </a:r>
            <a:endParaRPr lang="en-US" sz="2200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436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>
                <a:solidFill>
                  <a:srgbClr val="FF0000"/>
                </a:solidFill>
                <a:latin typeface="+mn-lt"/>
              </a:rPr>
              <a:t>PHÂN LOẠI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hình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hoá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phân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tích</a:t>
            </a:r>
            <a:r>
              <a:rPr lang="en-US" dirty="0"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học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phỏng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lai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đạc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lai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Vừa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theo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học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Vừa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theo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phỏng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Thực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trên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từng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thành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của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 hay </a:t>
            </a:r>
            <a:r>
              <a:rPr lang="en-US" dirty="0" err="1">
                <a:latin typeface="+mn-lt"/>
              </a:rPr>
              <a:t>toàn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bộ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i="1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</a:rPr>
              <a:t>đo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Đo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số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sát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trong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thực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như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lượng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băng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thông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trễ</a:t>
            </a:r>
            <a:r>
              <a:rPr lang="mr-IN" dirty="0">
                <a:latin typeface="+mn-lt"/>
              </a:rPr>
              <a:t>…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dirty="0" err="1">
                <a:latin typeface="+mn-lt"/>
              </a:rPr>
              <a:t>Được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bổ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học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phỏng</a:t>
            </a: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07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Trong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thực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tế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tồn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nhiều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hệ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thống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phức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tạp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không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thể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giá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bằng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các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phương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pháp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tích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toán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học</a:t>
            </a:r>
            <a:endParaRPr lang="en-US" dirty="0">
              <a:solidFill>
                <a:srgbClr val="FF0000"/>
              </a:solidFill>
              <a:latin typeface="+mn-lt"/>
            </a:endParaRPr>
          </a:p>
          <a:p>
            <a:pPr algn="l"/>
            <a:r>
              <a:rPr lang="en-US" dirty="0">
                <a:latin typeface="+mn-lt"/>
                <a:sym typeface="Wingdings"/>
              </a:rPr>
              <a:t> </a:t>
            </a:r>
            <a:r>
              <a:rPr lang="en-US" dirty="0" err="1">
                <a:latin typeface="+mn-lt"/>
              </a:rPr>
              <a:t>Bắt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buộc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phải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công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cụ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mô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phỏng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để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đánh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năng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của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đó</a:t>
            </a:r>
            <a:endParaRPr lang="en-US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loại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Theo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tục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continous</a:t>
            </a:r>
            <a:r>
              <a:rPr lang="en-US" sz="2400" dirty="0">
                <a:latin typeface="+mn-lt"/>
              </a:rPr>
              <a:t>-event simulation)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Theo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rạc</a:t>
            </a:r>
            <a:r>
              <a:rPr lang="en-US" sz="2400" dirty="0">
                <a:latin typeface="+mn-lt"/>
              </a:rPr>
              <a:t> (discrete-event simulation)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Kỹ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sự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tục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tục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gian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Kỹ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sự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rời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rạc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Events </a:t>
            </a:r>
            <a:r>
              <a:rPr lang="en-US" sz="2400" dirty="0" err="1">
                <a:latin typeface="+mn-lt"/>
              </a:rPr>
              <a:t>xẩy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trạng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rạc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Dễ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hơn</a:t>
            </a:r>
            <a:r>
              <a:rPr lang="en-US" sz="2400" dirty="0">
                <a:latin typeface="+mn-lt"/>
              </a:rPr>
              <a:t> so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kỹ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phỏng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tục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26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57" y="1177871"/>
            <a:ext cx="8725545" cy="4045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9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5043" y="292575"/>
            <a:ext cx="11728174" cy="4378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Helvetica" charset="0"/>
                <a:cs typeface="Helvetica" charset="0"/>
              </a:rPr>
              <a:t>CHƯƠNG : MÔ PHỎNG VÀ CÁC CÔNG CỤ MÔ PHỎNG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5043" y="914399"/>
            <a:ext cx="11728174" cy="4962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loại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kỹ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sự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Theo </a:t>
            </a:r>
            <a:r>
              <a:rPr lang="en-US" sz="2400" dirty="0" err="1">
                <a:latin typeface="+mn-lt"/>
              </a:rPr>
              <a:t>hướng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>
                <a:latin typeface="+mn-lt"/>
              </a:rPr>
              <a:t>Theo </a:t>
            </a:r>
            <a:r>
              <a:rPr lang="en-US" sz="2400" dirty="0" err="1">
                <a:latin typeface="+mn-lt"/>
              </a:rPr>
              <a:t>hướng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Kỹ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hướng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sự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kiện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(event-oriented)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chia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loại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loại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ứng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Bắt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endParaRPr lang="en-US" sz="2400" dirty="0"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r>
              <a:rPr lang="en-US" dirty="0" err="1">
                <a:solidFill>
                  <a:srgbClr val="FF0000"/>
                </a:solidFill>
                <a:latin typeface="+mn-lt"/>
              </a:rPr>
              <a:t>Kỹ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mô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phỏng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theo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hướng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xử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lý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(process-oriented)</a:t>
            </a: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gắn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i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Bắt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bắt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endParaRPr lang="en-US" sz="2400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qua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hoặc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tin</a:t>
            </a:r>
          </a:p>
          <a:p>
            <a:pPr marL="342900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  <a:p>
            <a:pPr marL="342900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dirty="0">
              <a:latin typeface="+mn-lt"/>
            </a:endParaRPr>
          </a:p>
          <a:p>
            <a:pPr marL="800100" lvl="1" indent="-342900" algn="l">
              <a:buFont typeface="Courier New" charset="0"/>
              <a:buChar char="o"/>
            </a:pPr>
            <a:endParaRPr lang="en-US" i="1" dirty="0">
              <a:latin typeface="+mn-lt"/>
            </a:endParaRPr>
          </a:p>
          <a:p>
            <a:pPr marL="800100" lvl="1" indent="-342900" algn="l">
              <a:buFont typeface="AppleSDGothicNeo-Regular" charset="-127"/>
              <a:buChar char="□"/>
            </a:pPr>
            <a:endParaRPr lang="en-US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164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2DDB1602E1F418973D7514106350D" ma:contentTypeVersion="8" ma:contentTypeDescription="Create a new document." ma:contentTypeScope="" ma:versionID="3c3a2b6aee3aae142db9b148998e0519">
  <xsd:schema xmlns:xsd="http://www.w3.org/2001/XMLSchema" xmlns:xs="http://www.w3.org/2001/XMLSchema" xmlns:p="http://schemas.microsoft.com/office/2006/metadata/properties" xmlns:ns2="7b943c93-b938-48de-825e-fb1653b6f1c7" targetNamespace="http://schemas.microsoft.com/office/2006/metadata/properties" ma:root="true" ma:fieldsID="5943ad12cdaeb421cb286b8511a422c5" ns2:_="">
    <xsd:import namespace="7b943c93-b938-48de-825e-fb1653b6f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3c93-b938-48de-825e-fb1653b6f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421F58-B725-4A56-BB8F-E67EBCEA55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0A1CB0-D900-47A9-B5F3-C9CA3C25DE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943c93-b938-48de-825e-fb1653b6f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57B923-0FA1-4CF0-BD0F-DE8B0B8133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33984</TotalTime>
  <Words>4148</Words>
  <Application>Microsoft Office PowerPoint</Application>
  <PresentationFormat>Widescreen</PresentationFormat>
  <Paragraphs>588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AppleSDGothicNeo-Regular</vt:lpstr>
      <vt:lpstr>Arial</vt:lpstr>
      <vt:lpstr>Calibri</vt:lpstr>
      <vt:lpstr>Cambria Math</vt:lpstr>
      <vt:lpstr>Courier</vt:lpstr>
      <vt:lpstr>Courier New</vt:lpstr>
      <vt:lpstr>Wingdings</vt:lpstr>
      <vt:lpstr>Office Theme</vt:lpstr>
      <vt:lpstr>1_Office Theme</vt:lpstr>
      <vt:lpstr>PowerPoint Presentation</vt:lpstr>
      <vt:lpstr>Đánh giá Hiệu năng Mạng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NGUYEN VAN KHANG 20183772</cp:lastModifiedBy>
  <cp:revision>320</cp:revision>
  <dcterms:created xsi:type="dcterms:W3CDTF">2020-04-20T02:25:53Z</dcterms:created>
  <dcterms:modified xsi:type="dcterms:W3CDTF">2022-02-20T10:17:56Z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0x0101001702DDB1602E1F418973D7514106350D</vt:lpwstr>
  </property>
</Properties>
</file>